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5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94" r:id="rId3"/>
    <p:sldMasterId id="2147483708" r:id="rId4"/>
  </p:sldMasterIdLst>
  <p:notesMasterIdLst>
    <p:notesMasterId r:id="rId14"/>
  </p:notesMasterIdLst>
  <p:sldIdLst>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D96B2BE-0732-4768-B3D1-87CDFB7AD28D}" type="datetimeFigureOut">
              <a:rPr lang="en-US"/>
              <a:pPr>
                <a:defRPr/>
              </a:pPr>
              <a:t>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6B805D9-6BE8-426E-9EF8-E5C21478277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a:p>
            <a:pPr>
              <a:spcBef>
                <a:spcPct val="0"/>
              </a:spcBef>
            </a:pPr>
            <a:endParaRPr lang="en-US" smtClean="0"/>
          </a:p>
          <a:p>
            <a:pPr>
              <a:spcBef>
                <a:spcPct val="0"/>
              </a:spcBef>
            </a:pPr>
            <a:r>
              <a:rPr lang="en-US" b="1" i="1" smtClean="0">
                <a:solidFill>
                  <a:srgbClr val="C00000"/>
                </a:solidFill>
              </a:rPr>
              <a:t>Reminder:  This example was created in the spring of 2011 using the 10-11 IFD before  the release of the 11-12 STAAR-focused NEW IFDs release in June 2011.</a:t>
            </a:r>
            <a:endParaRPr lang="en-US" smtClean="0"/>
          </a:p>
          <a:p>
            <a:pPr>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A8AD9B-A37A-4CE8-A9DF-333B3DBD55BA}" type="slidenum">
              <a:rPr lang="en-US">
                <a:solidFill>
                  <a:srgbClr val="000000"/>
                </a:solidFill>
              </a:rPr>
              <a:pPr fontAlgn="base">
                <a:spcBef>
                  <a:spcPct val="0"/>
                </a:spcBef>
                <a:spcAft>
                  <a:spcPct val="0"/>
                </a:spcAft>
              </a:pPr>
              <a:t>1</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1F8B35-A0B6-426B-8CFA-FC629AB37FAF}" type="slidenum">
              <a:rPr lang="en-US">
                <a:solidFill>
                  <a:srgbClr val="000000"/>
                </a:solidFill>
              </a:rPr>
              <a:pPr fontAlgn="base">
                <a:spcBef>
                  <a:spcPct val="0"/>
                </a:spcBef>
                <a:spcAft>
                  <a:spcPct val="0"/>
                </a:spcAft>
              </a:pPr>
              <a:t>2</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4F781D-63E6-4F6A-AC7A-2E3925F502DA}" type="slidenum">
              <a:rPr lang="en-US">
                <a:solidFill>
                  <a:srgbClr val="000000"/>
                </a:solidFill>
              </a:rPr>
              <a:pPr fontAlgn="base">
                <a:spcBef>
                  <a:spcPct val="0"/>
                </a:spcBef>
                <a:spcAft>
                  <a:spcPct val="0"/>
                </a:spcAft>
              </a:pPr>
              <a:t>3</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44076E-155F-4CE7-8A9F-93BD6DB6F28E}" type="slidenum">
              <a:rPr lang="en-US">
                <a:solidFill>
                  <a:srgbClr val="000000"/>
                </a:solidFill>
              </a:rPr>
              <a:pPr fontAlgn="base">
                <a:spcBef>
                  <a:spcPct val="0"/>
                </a:spcBef>
                <a:spcAft>
                  <a:spcPct val="0"/>
                </a:spcAft>
              </a:pPr>
              <a:t>4</a:t>
            </a:fld>
            <a:endParaRPr 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098AD1-7B07-4116-B89D-0D6E4ABA4D68}" type="slidenum">
              <a:rPr lang="en-US">
                <a:solidFill>
                  <a:srgbClr val="000000"/>
                </a:solidFill>
              </a:rPr>
              <a:pPr fontAlgn="base">
                <a:spcBef>
                  <a:spcPct val="0"/>
                </a:spcBef>
                <a:spcAft>
                  <a:spcPct val="0"/>
                </a:spcAft>
              </a:pPr>
              <a:t>5</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B25A66-5DDC-41D8-A42D-5891F32DACB8}" type="slidenum">
              <a:rPr lang="en-US">
                <a:solidFill>
                  <a:srgbClr val="000000"/>
                </a:solidFill>
              </a:rPr>
              <a:pPr fontAlgn="base">
                <a:spcBef>
                  <a:spcPct val="0"/>
                </a:spcBef>
                <a:spcAft>
                  <a:spcPct val="0"/>
                </a:spcAft>
              </a:pPr>
              <a:t>6</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4A8FBA-CF11-4D1A-8A8D-06082D598E5E}" type="slidenum">
              <a:rPr lang="en-US">
                <a:solidFill>
                  <a:srgbClr val="000000"/>
                </a:solidFill>
              </a:rPr>
              <a:pPr fontAlgn="base">
                <a:spcBef>
                  <a:spcPct val="0"/>
                </a:spcBef>
                <a:spcAft>
                  <a:spcPct val="0"/>
                </a:spcAft>
              </a:pPr>
              <a:t>7</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B3C2210-D762-4737-802E-65CCCF3EEA40}" type="slidenum">
              <a:rPr lang="en-US">
                <a:solidFill>
                  <a:srgbClr val="000000"/>
                </a:solidFill>
              </a:rPr>
              <a:pPr fontAlgn="base">
                <a:spcBef>
                  <a:spcPct val="0"/>
                </a:spcBef>
                <a:spcAft>
                  <a:spcPct val="0"/>
                </a:spcAft>
              </a:pPr>
              <a:t>8</a:t>
            </a:fld>
            <a:endParaRPr 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3E15E4-CEC9-402C-B914-9ABA1BD9AC97}" type="slidenum">
              <a:rPr lang="en-US">
                <a:solidFill>
                  <a:srgbClr val="000000"/>
                </a:solidFill>
              </a:rPr>
              <a:pPr fontAlgn="base">
                <a:spcBef>
                  <a:spcPct val="0"/>
                </a:spcBef>
                <a:spcAft>
                  <a:spcPct val="0"/>
                </a:spcAft>
              </a:pPr>
              <a:t>9</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8722" name="Rectangle 2"/>
          <p:cNvSpPr>
            <a:spLocks noGrp="1" noChangeArrowheads="1"/>
          </p:cNvSpPr>
          <p:nvPr>
            <p:ph type="ctrTitle"/>
          </p:nvPr>
        </p:nvSpPr>
        <p:spPr>
          <a:xfrm>
            <a:off x="685800" y="2130425"/>
            <a:ext cx="7772400" cy="1470025"/>
          </a:xfrm>
          <a:prstGeom prst="rect">
            <a:avLst/>
          </a:prstGeom>
        </p:spPr>
        <p:txBody>
          <a:bodyPr/>
          <a:lstStyle>
            <a:lvl1pPr>
              <a:defRPr/>
            </a:lvl1pPr>
          </a:lstStyle>
          <a:p>
            <a:r>
              <a:rPr lang="en-US"/>
              <a:t>Click to edit Master title style</a:t>
            </a:r>
          </a:p>
        </p:txBody>
      </p:sp>
      <p:sp>
        <p:nvSpPr>
          <p:cNvPr id="1587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dirty="0">
                <a:solidFill>
                  <a:srgbClr val="000000"/>
                </a:solidFill>
                <a:latin typeface="+mn-lt"/>
                <a:cs typeface="+mn-cs"/>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mn-lt"/>
                <a:cs typeface="+mn-cs"/>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cs typeface="+mn-cs"/>
              </a:defRPr>
            </a:lvl1pPr>
          </a:lstStyle>
          <a:p>
            <a:pPr>
              <a:defRPr/>
            </a:pPr>
            <a:fld id="{D588A12C-8F25-4E1A-8CA0-8BF755174D8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712787"/>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60438"/>
            <a:ext cx="2057400" cy="49831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60438"/>
            <a:ext cx="6019800" cy="4983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Rectangle 1"/>
          <p:cNvSpPr/>
          <p:nvPr userDrawn="1"/>
        </p:nvSpPr>
        <p:spPr>
          <a:xfrm>
            <a:off x="0" y="2057400"/>
            <a:ext cx="9144000" cy="480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4267200" y="6477000"/>
            <a:ext cx="4572000" cy="215900"/>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800" dirty="0" smtClean="0">
                <a:solidFill>
                  <a:srgbClr val="FFFFFF"/>
                </a:solidFill>
              </a:rPr>
              <a:t>Developed by the Texas Education Service Center Curriculum Collaborative (TESCCC)</a:t>
            </a:r>
            <a:endParaRPr lang="en-US" sz="800" dirty="0">
              <a:solidFill>
                <a:srgbClr val="FFFFFF"/>
              </a:solidFill>
            </a:endParaRPr>
          </a:p>
        </p:txBody>
      </p:sp>
      <p:sp>
        <p:nvSpPr>
          <p:cNvPr id="3" name="Rectangle 2"/>
          <p:cNvSpPr/>
          <p:nvPr userDrawn="1"/>
        </p:nvSpPr>
        <p:spPr>
          <a:xfrm>
            <a:off x="0" y="2046288"/>
            <a:ext cx="9144000" cy="480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Rectangle 1"/>
          <p:cNvSpPr/>
          <p:nvPr userDrawn="1"/>
        </p:nvSpPr>
        <p:spPr>
          <a:xfrm>
            <a:off x="3175" y="2057400"/>
            <a:ext cx="9144000" cy="480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solidFill>
                  <a:srgbClr val="000000"/>
                </a:solidFill>
              </a:defRPr>
            </a:lvl1pPr>
          </a:lstStyle>
          <a:p>
            <a:pPr>
              <a:defRPr/>
            </a:pPr>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solidFill>
                  <a:srgbClr val="000000"/>
                </a:solidFill>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solidFill>
                  <a:srgbClr val="000000"/>
                </a:solidFill>
              </a:defRPr>
            </a:lvl1pPr>
          </a:lstStyle>
          <a:p>
            <a:pPr>
              <a:defRPr/>
            </a:pPr>
            <a:fld id="{89859033-5814-43DF-9326-CFFAA5FAB719}"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06BDE1-3A34-48E6-BF36-B18E8B5B2258}"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7E2531-7CB0-494F-BB27-C5D27C76197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E3EFBA-6F29-41A6-9218-090EF4DA0F95}"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0F54B68-5C48-4BB2-B470-513E6340393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4267200" y="6477000"/>
            <a:ext cx="4572000" cy="215900"/>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800" dirty="0" smtClean="0">
                <a:solidFill>
                  <a:srgbClr val="FFFFFF"/>
                </a:solidFill>
              </a:rPr>
              <a:t>Developed by the Texas Education Service Center Curriculum Collaborative (TESCCC)</a:t>
            </a:r>
            <a:endParaRPr lang="en-US" sz="800" dirty="0">
              <a:solidFill>
                <a:srgbClr val="FFFFFF"/>
              </a:solidFill>
            </a:endParaRPr>
          </a:p>
        </p:txBody>
      </p:sp>
      <p:sp>
        <p:nvSpPr>
          <p:cNvPr id="3" name="Rectangle 2"/>
          <p:cNvSpPr/>
          <p:nvPr userDrawn="1"/>
        </p:nvSpPr>
        <p:spPr>
          <a:xfrm>
            <a:off x="-4763" y="1981200"/>
            <a:ext cx="9144001" cy="48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21F35C7-5B10-488A-97E3-DD5C6EAD06B8}"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41127E9-B311-464E-A59E-6159D4AA21ED}"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348AA2-E36B-4216-80A9-4ABD15960CEB}"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F91EBD-139D-4B81-86B3-E386666B3D55}"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6364D1-F1AD-46D2-97DD-6C3F37510D8C}"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1578A3-D768-4816-B5A8-D25C8F441D79}"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6248400" cy="1066800"/>
          </a:xfrm>
          <a:prstGeom prst="rect">
            <a:avLst/>
          </a:prstGeom>
        </p:spPr>
        <p:txBody>
          <a:bodyPr/>
          <a:lstStyle/>
          <a:p>
            <a:r>
              <a:rPr lang="en-US" dirty="0" smtClean="0"/>
              <a:t>Click to edit Master title style</a:t>
            </a:r>
            <a:endParaRPr lang="en-US" dirty="0"/>
          </a:p>
        </p:txBody>
      </p:sp>
      <p:sp>
        <p:nvSpPr>
          <p:cNvPr id="4" name="Content Placeholder 3"/>
          <p:cNvSpPr>
            <a:spLocks noGrp="1"/>
          </p:cNvSpPr>
          <p:nvPr>
            <p:ph sz="half" idx="2"/>
          </p:nvPr>
        </p:nvSpPr>
        <p:spPr>
          <a:xfrm>
            <a:off x="2895600" y="1828800"/>
            <a:ext cx="6019800" cy="4800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245225"/>
            <a:ext cx="2133600" cy="476250"/>
          </a:xfrm>
        </p:spPr>
        <p:txBody>
          <a:bodyPr/>
          <a:lstStyle>
            <a:lvl1pPr fontAlgn="base">
              <a:spcBef>
                <a:spcPct val="0"/>
              </a:spcBef>
              <a:spcAft>
                <a:spcPct val="0"/>
              </a:spcAft>
              <a:defRPr>
                <a:solidFill>
                  <a:srgbClr val="000000"/>
                </a:solidFill>
                <a:latin typeface="Arial" charset="0"/>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fontAlgn="base">
              <a:spcBef>
                <a:spcPct val="0"/>
              </a:spcBef>
              <a:spcAft>
                <a:spcPct val="0"/>
              </a:spcAft>
              <a:defRPr>
                <a:solidFill>
                  <a:srgbClr val="000000"/>
                </a:solidFill>
                <a:latin typeface="Arial" charset="0"/>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fontAlgn="base">
              <a:spcBef>
                <a:spcPct val="0"/>
              </a:spcBef>
              <a:spcAft>
                <a:spcPct val="0"/>
              </a:spcAft>
              <a:defRPr>
                <a:solidFill>
                  <a:srgbClr val="000000"/>
                </a:solidFill>
                <a:latin typeface="Arial" charset="0"/>
              </a:defRPr>
            </a:lvl1pPr>
          </a:lstStyle>
          <a:p>
            <a:pPr>
              <a:defRPr/>
            </a:pPr>
            <a:fld id="{5A78E11C-DCEC-4EE7-AB6B-62956BDF4CC6}" type="slidenum">
              <a:rPr lang="en-US"/>
              <a:pPr>
                <a:defRPr/>
              </a:pPr>
              <a:t>‹#›</a:t>
            </a:fld>
            <a:endParaRPr lang="en-US" dirty="0"/>
          </a:p>
        </p:txBody>
      </p:sp>
    </p:spTree>
  </p:cSld>
  <p:clrMapOvr>
    <a:masterClrMapping/>
  </p:clrMapOvr>
  <p:transition>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6248400" cy="1066800"/>
          </a:xfrm>
          <a:prstGeom prst="rect">
            <a:avLst/>
          </a:prstGeom>
        </p:spPr>
        <p:txBody>
          <a:bodyPr/>
          <a:lstStyle/>
          <a:p>
            <a:r>
              <a:rPr lang="en-US" dirty="0" smtClean="0"/>
              <a:t>Click to edit Master title style</a:t>
            </a:r>
            <a:endParaRPr lang="en-US" dirty="0"/>
          </a:p>
        </p:txBody>
      </p:sp>
      <p:sp>
        <p:nvSpPr>
          <p:cNvPr id="4" name="Content Placeholder 3"/>
          <p:cNvSpPr>
            <a:spLocks noGrp="1"/>
          </p:cNvSpPr>
          <p:nvPr>
            <p:ph sz="half" idx="2"/>
          </p:nvPr>
        </p:nvSpPr>
        <p:spPr>
          <a:xfrm>
            <a:off x="2895600" y="1828800"/>
            <a:ext cx="6019800" cy="4800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245225"/>
            <a:ext cx="2133600" cy="476250"/>
          </a:xfrm>
        </p:spPr>
        <p:txBody>
          <a:bodyPr/>
          <a:lstStyle>
            <a:lvl1pPr fontAlgn="base">
              <a:spcBef>
                <a:spcPct val="0"/>
              </a:spcBef>
              <a:spcAft>
                <a:spcPct val="0"/>
              </a:spcAft>
              <a:defRPr dirty="0">
                <a:solidFill>
                  <a:srgbClr val="000000"/>
                </a:solidFill>
                <a:latin typeface="Arial" charset="0"/>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fontAlgn="base">
              <a:spcBef>
                <a:spcPct val="0"/>
              </a:spcBef>
              <a:spcAft>
                <a:spcPct val="0"/>
              </a:spcAft>
              <a:defRPr>
                <a:solidFill>
                  <a:srgbClr val="000000"/>
                </a:solidFill>
                <a:latin typeface="Arial" charset="0"/>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fontAlgn="base">
              <a:spcBef>
                <a:spcPct val="0"/>
              </a:spcBef>
              <a:spcAft>
                <a:spcPct val="0"/>
              </a:spcAft>
              <a:defRPr>
                <a:solidFill>
                  <a:srgbClr val="000000"/>
                </a:solidFill>
                <a:latin typeface="Arial" charset="0"/>
              </a:defRPr>
            </a:lvl1pPr>
          </a:lstStyle>
          <a:p>
            <a:pPr>
              <a:defRPr/>
            </a:pPr>
            <a:fld id="{EAF2D721-EAF8-4BE8-AD80-904CF37BC608}" type="slidenum">
              <a:rPr lang="en-US"/>
              <a:pPr>
                <a:defRPr/>
              </a:pPr>
              <a:t>‹#›</a:t>
            </a:fld>
            <a:endParaRPr lang="en-US" dirty="0"/>
          </a:p>
        </p:txBody>
      </p:sp>
    </p:spTree>
  </p:cSld>
  <p:clrMapOvr>
    <a:masterClrMapping/>
  </p:clrMapOvr>
  <p:transition>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267200" y="6477000"/>
            <a:ext cx="4572000" cy="215900"/>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800" dirty="0" smtClean="0">
                <a:solidFill>
                  <a:srgbClr val="FFFFFF"/>
                </a:solidFill>
              </a:rPr>
              <a:t>Developed by the Texas Education Service Center Curriculum Collaborative (TESCCC)</a:t>
            </a:r>
            <a:endParaRPr lang="en-US" sz="800" dirty="0">
              <a:solidFill>
                <a:srgbClr val="FFFFFF"/>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Rectangle 1"/>
          <p:cNvSpPr/>
          <p:nvPr userDrawn="1"/>
        </p:nvSpPr>
        <p:spPr>
          <a:xfrm>
            <a:off x="0" y="2057400"/>
            <a:ext cx="9144000" cy="480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Rectangle 1"/>
          <p:cNvSpPr/>
          <p:nvPr userDrawn="1"/>
        </p:nvSpPr>
        <p:spPr>
          <a:xfrm>
            <a:off x="0" y="2057400"/>
            <a:ext cx="9144000" cy="480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Tree>
  </p:cSld>
  <p:clrMapOvr>
    <a:masterClrMapping/>
  </p:clrMapOvr>
  <p:transition>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Rectangle 1"/>
          <p:cNvSpPr/>
          <p:nvPr userDrawn="1"/>
        </p:nvSpPr>
        <p:spPr>
          <a:xfrm>
            <a:off x="0" y="2057400"/>
            <a:ext cx="9144000" cy="480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Tree>
  </p:cSld>
  <p:clrMapOvr>
    <a:masterClrMapping/>
  </p:clrMapOvr>
  <p:transition>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Aft>
                <a:spcPts val="0"/>
              </a:spcAft>
              <a:defRPr/>
            </a:lvl1pPr>
          </a:lstStyle>
          <a:p>
            <a:pPr>
              <a:defRPr/>
            </a:pPr>
            <a:fld id="{2F3544B0-A0B5-4637-96CC-77E95FEE6CD5}" type="slidenum">
              <a:rPr lang="en-US"/>
              <a:pPr>
                <a:defRPr/>
              </a:pPr>
              <a:t>‹#›</a:t>
            </a:fld>
            <a:endParaRPr lang="en-US" dirty="0"/>
          </a:p>
        </p:txBody>
      </p:sp>
    </p:spTree>
  </p:cSld>
  <p:clrMapOvr>
    <a:masterClrMapping/>
  </p:clrMapOvr>
  <p:transition>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Aft>
                <a:spcPts val="0"/>
              </a:spcAft>
              <a:defRPr/>
            </a:lvl1pPr>
          </a:lstStyle>
          <a:p>
            <a:pPr>
              <a:defRPr/>
            </a:pPr>
            <a:fld id="{A50E1202-340C-4D4E-A913-EA0E823455DF}" type="slidenum">
              <a:rPr lang="en-US"/>
              <a:pPr>
                <a:defRPr/>
              </a:pPr>
              <a:t>‹#›</a:t>
            </a:fld>
            <a:endParaRPr lang="en-US" dirty="0"/>
          </a:p>
        </p:txBody>
      </p:sp>
    </p:spTree>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Aft>
                <a:spcPts val="0"/>
              </a:spcAft>
              <a:defRPr/>
            </a:lvl1pPr>
          </a:lstStyle>
          <a:p>
            <a:pPr>
              <a:defRPr/>
            </a:pPr>
            <a:fld id="{B07F5DE2-5160-471D-99EE-571A8AA20696}" type="slidenum">
              <a:rPr lang="en-US"/>
              <a:pPr>
                <a:defRPr/>
              </a:pPr>
              <a:t>‹#›</a:t>
            </a:fld>
            <a:endParaRPr lang="en-US" dirty="0"/>
          </a:p>
        </p:txBody>
      </p:sp>
    </p:spTree>
  </p:cSld>
  <p:clrMapOvr>
    <a:masterClrMapping/>
  </p:clrMapOvr>
  <p:transition>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Aft>
                <a:spcPts val="0"/>
              </a:spcAft>
              <a:defRPr/>
            </a:lvl1pPr>
          </a:lstStyle>
          <a:p>
            <a:pPr>
              <a:defRPr/>
            </a:pPr>
            <a:endParaRPr lang="en-US"/>
          </a:p>
        </p:txBody>
      </p:sp>
      <p:sp>
        <p:nvSpPr>
          <p:cNvPr id="4" name="Footer Placeholder 3"/>
          <p:cNvSpPr>
            <a:spLocks noGrp="1"/>
          </p:cNvSpPr>
          <p:nvPr>
            <p:ph type="ftr" sz="quarter" idx="11"/>
          </p:nvPr>
        </p:nvSpPr>
        <p:spPr/>
        <p:txBody>
          <a:bodyPr/>
          <a:lstStyle>
            <a:lvl1pPr fontAlgn="auto">
              <a:spcAft>
                <a:spcPts val="0"/>
              </a:spcAf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Aft>
                <a:spcPts val="0"/>
              </a:spcAft>
              <a:defRPr/>
            </a:lvl1pPr>
          </a:lstStyle>
          <a:p>
            <a:pPr>
              <a:defRPr/>
            </a:pPr>
            <a:fld id="{EDFCB84D-F4D3-401A-A9FD-8DE51E022173}" type="slidenum">
              <a:rPr lang="en-US"/>
              <a:pPr>
                <a:defRPr/>
              </a:pPr>
              <a:t>‹#›</a:t>
            </a:fld>
            <a:endParaRPr lang="en-US" dirty="0"/>
          </a:p>
        </p:txBody>
      </p:sp>
    </p:spTree>
  </p:cSld>
  <p:clrMapOvr>
    <a:masterClrMapping/>
  </p:clrMapOvr>
  <p:transition>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712787"/>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51038"/>
            <a:ext cx="4038600" cy="399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51038"/>
            <a:ext cx="4038600" cy="399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Aft>
                <a:spcPts val="0"/>
              </a:spcAft>
              <a:defRPr/>
            </a:lvl1pPr>
          </a:lstStyle>
          <a:p>
            <a:pPr>
              <a:defRPr/>
            </a:pPr>
            <a:fld id="{55591C0E-AAC6-4B1E-9BB6-C7142B8C7A62}" type="slidenum">
              <a:rPr lang="en-US"/>
              <a:pPr>
                <a:defRPr/>
              </a:pPr>
              <a:t>‹#›</a:t>
            </a:fld>
            <a:endParaRPr lang="en-US" dirty="0"/>
          </a:p>
        </p:txBody>
      </p:sp>
    </p:spTree>
  </p:cSld>
  <p:clrMapOvr>
    <a:masterClrMapping/>
  </p:clrMapOvr>
  <p:transition>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Aft>
                <a:spcPts val="0"/>
              </a:spcAft>
              <a:defRPr/>
            </a:lvl1pPr>
          </a:lstStyle>
          <a:p>
            <a:pPr>
              <a:defRPr/>
            </a:pPr>
            <a:fld id="{2EE873E1-BCE2-4905-84E9-C717A29CBEA9}" type="slidenum">
              <a:rPr lang="en-US"/>
              <a:pPr>
                <a:defRPr/>
              </a:pPr>
              <a:t>‹#›</a:t>
            </a:fld>
            <a:endParaRPr lang="en-US" dirty="0"/>
          </a:p>
        </p:txBody>
      </p:sp>
    </p:spTree>
  </p:cSld>
  <p:clrMapOvr>
    <a:masterClrMapping/>
  </p:clrMapOvr>
  <p:transition>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Aft>
                <a:spcPts val="0"/>
              </a:spcAft>
              <a:defRPr/>
            </a:lvl1pPr>
          </a:lstStyle>
          <a:p>
            <a:pPr>
              <a:defRPr/>
            </a:pPr>
            <a:fld id="{E1E4C5AF-CBB9-46CF-B553-D0D77B18A8D9}" type="slidenum">
              <a:rPr lang="en-US"/>
              <a:pPr>
                <a:defRPr/>
              </a:pPr>
              <a:t>‹#›</a:t>
            </a:fld>
            <a:endParaRPr lang="en-US" dirty="0"/>
          </a:p>
        </p:txBody>
      </p:sp>
    </p:spTree>
  </p:cSld>
  <p:clrMapOvr>
    <a:masterClrMapping/>
  </p:clrMapOvr>
  <p:transition>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Aft>
                <a:spcPts val="0"/>
              </a:spcAft>
              <a:defRPr/>
            </a:lvl1pPr>
          </a:lstStyle>
          <a:p>
            <a:pPr>
              <a:defRPr/>
            </a:pPr>
            <a:fld id="{902B60BE-A71C-49AF-A27C-A1949DD2D426}" type="slidenum">
              <a:rPr lang="en-US"/>
              <a:pPr>
                <a:defRPr/>
              </a:pPr>
              <a:t>‹#›</a:t>
            </a:fld>
            <a:endParaRPr lang="en-US" dirty="0"/>
          </a:p>
        </p:txBody>
      </p:sp>
    </p:spTree>
  </p:cSld>
  <p:clrMapOvr>
    <a:masterClrMapping/>
  </p:clrMapOvr>
  <p:transition>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267200" y="6477000"/>
            <a:ext cx="4572000" cy="215900"/>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800" dirty="0" smtClean="0">
                <a:solidFill>
                  <a:srgbClr val="FFFFFF"/>
                </a:solidFill>
              </a:rPr>
              <a:t>Developed by the Texas Education Service Center Curriculum Collaborative (TESCCC)</a:t>
            </a:r>
            <a:endParaRPr lang="en-US" sz="800" dirty="0">
              <a:solidFill>
                <a:srgbClr val="FFFFFF"/>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8668AF3-50B7-4322-8AEA-9AD8955140E3}"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46EFEB4-6DD6-4BBE-ADA5-C32A68A8607E}"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1A0A769-6168-4422-93AC-57BEAB09E9A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EF63665-4AE8-4D3E-8334-3ACB1E31490B}"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6EA3738-96E0-4E6C-961D-CEACB9583EB0}"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26A0ED-DC66-41B3-BC6A-9A88C92E6932}"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96151CF-613C-4039-B79D-0DE9A54F916C}"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4D88525-F9F9-43A1-828D-17A0B993E258}"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B28A19-F034-4294-813E-6C1B2106439D}"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0BF9914-8355-4007-B940-83197B5A79DF}"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267200" y="6477000"/>
            <a:ext cx="4572000" cy="215900"/>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r>
              <a:rPr lang="en-US" sz="800" dirty="0" smtClean="0">
                <a:solidFill>
                  <a:srgbClr val="FFFFFF"/>
                </a:solidFill>
              </a:rPr>
              <a:t>Developed by the Texas Education Service Center Curriculum Collaborative (TESCCC)</a:t>
            </a:r>
            <a:endParaRPr lang="en-US" sz="800" dirty="0">
              <a:solidFill>
                <a:srgbClr val="FFFFFF"/>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712787"/>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2057400"/>
            <a:ext cx="9144000" cy="48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FFFFFF"/>
                </a:solidFill>
              </a:rPr>
              <a:t>Res</a:t>
            </a:r>
          </a:p>
        </p:txBody>
      </p:sp>
      <p:sp>
        <p:nvSpPr>
          <p:cNvPr id="3" name="Rectangle 2"/>
          <p:cNvSpPr/>
          <p:nvPr userDrawn="1"/>
        </p:nvSpPr>
        <p:spPr>
          <a:xfrm>
            <a:off x="0" y="1981200"/>
            <a:ext cx="9144000" cy="48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rgbClr val="FFFFFF"/>
                </a:solidFill>
              </a:rPr>
              <a:t>Res</a:t>
            </a:r>
          </a:p>
        </p:txBody>
      </p:sp>
      <p:sp>
        <p:nvSpPr>
          <p:cNvPr id="4" name="Rectangle 3"/>
          <p:cNvSpPr/>
          <p:nvPr userDrawn="1"/>
        </p:nvSpPr>
        <p:spPr>
          <a:xfrm>
            <a:off x="-6350" y="1981200"/>
            <a:ext cx="9144000" cy="487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theme" Target="../theme/theme2.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6" Type="http://schemas.openxmlformats.org/officeDocument/2006/relationships/theme" Target="../theme/theme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951038"/>
            <a:ext cx="8229600" cy="3992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66" r:id="rId3"/>
    <p:sldLayoutId id="2147483767" r:id="rId4"/>
    <p:sldLayoutId id="2147483768" r:id="rId5"/>
    <p:sldLayoutId id="2147483769" r:id="rId6"/>
    <p:sldLayoutId id="2147483786" r:id="rId7"/>
    <p:sldLayoutId id="2147483770" r:id="rId8"/>
    <p:sldLayoutId id="2147483771" r:id="rId9"/>
    <p:sldLayoutId id="2147483772" r:id="rId10"/>
    <p:sldLayoutId id="2147483773" r:id="rId11"/>
    <p:sldLayoutId id="2147483787" r:id="rId12"/>
    <p:sldLayoutId id="2147483788" r:id="rId13"/>
    <p:sldLayoutId id="2147483789"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dirty="0">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cs typeface="+mn-cs"/>
              </a:defRPr>
            </a:lvl1pPr>
          </a:lstStyle>
          <a:p>
            <a:pPr>
              <a:defRPr/>
            </a:pPr>
            <a:fld id="{3F2EA878-AB1E-4DE1-B7CF-B317C22A1F3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0"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91" r:id="rId12"/>
    <p:sldLayoutId id="2147483792" r:id="rId13"/>
    <p:sldLayoutId id="2147483793" r:id="rId14"/>
    <p:sldLayoutId id="2147483794" r:id="rId15"/>
    <p:sldLayoutId id="2147483795" r:id="rId16"/>
    <p:sldLayoutId id="2147483796" r:id="rId17"/>
    <p:sldLayoutId id="2147483797" r:id="rId18"/>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ts val="0"/>
              </a:spcBef>
              <a:defRPr sz="1200" dirty="0" smtClean="0">
                <a:solidFill>
                  <a:srgbClr val="000000"/>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ts val="0"/>
              </a:spcBef>
              <a:defRPr sz="1200" dirty="0" smtClean="0">
                <a:solidFill>
                  <a:srgbClr val="000000"/>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ts val="0"/>
              </a:spcBef>
              <a:defRPr sz="1200" smtClean="0">
                <a:solidFill>
                  <a:srgbClr val="000000"/>
                </a:solidFill>
                <a:latin typeface="+mn-lt"/>
                <a:cs typeface="+mn-cs"/>
              </a:defRPr>
            </a:lvl1pPr>
          </a:lstStyle>
          <a:p>
            <a:pPr>
              <a:defRPr/>
            </a:pPr>
            <a:fld id="{26051EC5-9909-4B1E-BCA5-EA5AEEEB97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Lst>
  <p:transition>
    <p:fade thruBlk="1"/>
  </p:transition>
  <p:timing>
    <p:tnLst>
      <p:par>
        <p:cTn id="1" dur="indefinite" restart="never" nodeType="tmRoot"/>
      </p:par>
    </p:tn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cs typeface="+mn-cs"/>
              </a:defRPr>
            </a:lvl1pPr>
          </a:lstStyle>
          <a:p>
            <a:pPr>
              <a:defRPr/>
            </a:pPr>
            <a:fld id="{E0755797-2B89-49F1-AFB0-E339103838E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hyperlink" Target="http://www.wordle.net/" TargetMode="External"/><Relationship Id="rId2" Type="http://schemas.openxmlformats.org/officeDocument/2006/relationships/notesSlide" Target="../notesSlides/notesSlide6.xml"/><Relationship Id="rId1" Type="http://schemas.openxmlformats.org/officeDocument/2006/relationships/slideLayout" Target="../slideLayouts/slideLayout57.xml"/><Relationship Id="rId5" Type="http://schemas.openxmlformats.org/officeDocument/2006/relationships/hyperlink" Target="http://people.uncw.edu/ertzbergerj/ppt_games.html" TargetMode="External"/><Relationship Id="rId4" Type="http://schemas.openxmlformats.org/officeDocument/2006/relationships/hyperlink" Target="http://jc-schools.net/tutorials/PPT-game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2250" y="179388"/>
          <a:ext cx="8769826" cy="6561946"/>
        </p:xfrm>
        <a:graphic>
          <a:graphicData uri="http://schemas.openxmlformats.org/drawingml/2006/table">
            <a:tbl>
              <a:tblPr firstRow="1" bandRow="1">
                <a:tableStyleId>{5C22544A-7EE6-4342-B048-85BDC9FD1C3A}</a:tableStyleId>
              </a:tblPr>
              <a:tblGrid>
                <a:gridCol w="2109285"/>
                <a:gridCol w="1174139"/>
                <a:gridCol w="1066800"/>
                <a:gridCol w="134222"/>
                <a:gridCol w="2101105"/>
                <a:gridCol w="2184275"/>
              </a:tblGrid>
              <a:tr h="265065">
                <a:tc gridSpan="6">
                  <a:txBody>
                    <a:bodyPr/>
                    <a:lstStyle/>
                    <a:p>
                      <a:pPr algn="ctr"/>
                      <a:r>
                        <a:rPr lang="en-US" sz="1400" b="1" dirty="0" smtClean="0">
                          <a:solidFill>
                            <a:schemeClr val="tx1"/>
                          </a:solidFill>
                          <a:latin typeface="Arial Narrow" pitchFamily="34" charset="0"/>
                        </a:rPr>
                        <a:t>Planning Instruction</a:t>
                      </a:r>
                      <a:r>
                        <a:rPr lang="en-US" sz="1400" b="1" baseline="0" dirty="0" smtClean="0">
                          <a:solidFill>
                            <a:schemeClr val="tx1"/>
                          </a:solidFill>
                          <a:latin typeface="Arial Narrow" pitchFamily="34" charset="0"/>
                        </a:rPr>
                        <a:t> from the IFD</a:t>
                      </a:r>
                      <a:endParaRPr lang="en-US" sz="14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065">
                <a:tc gridSpan="6">
                  <a:txBody>
                    <a:bodyPr/>
                    <a:lstStyle/>
                    <a:p>
                      <a:pPr algn="l"/>
                      <a:r>
                        <a:rPr lang="en-US" sz="1400" b="1" dirty="0" smtClean="0">
                          <a:solidFill>
                            <a:schemeClr val="tx1"/>
                          </a:solidFill>
                          <a:latin typeface="Arial Narrow" pitchFamily="34" charset="0"/>
                        </a:rPr>
                        <a:t>Grade:                  Unit</a:t>
                      </a:r>
                      <a:r>
                        <a:rPr lang="en-US" sz="1400" b="1" baseline="0" dirty="0" smtClean="0">
                          <a:solidFill>
                            <a:schemeClr val="tx1"/>
                          </a:solidFill>
                          <a:latin typeface="Arial Narrow" pitchFamily="34" charset="0"/>
                        </a:rPr>
                        <a:t> #:                         Unit Title:                                                                  # Days: </a:t>
                      </a:r>
                      <a:endParaRPr lang="en-US" sz="14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065">
                <a:tc gridSpan="6">
                  <a:txBody>
                    <a:bodyPr/>
                    <a:lstStyle/>
                    <a:p>
                      <a:pPr algn="l"/>
                      <a:r>
                        <a:rPr lang="en-US" sz="1400" b="1" dirty="0" smtClean="0">
                          <a:solidFill>
                            <a:schemeClr val="tx1"/>
                          </a:solidFill>
                          <a:latin typeface="Arial Narrow" pitchFamily="34" charset="0"/>
                        </a:rPr>
                        <a:t>Step 1: </a:t>
                      </a:r>
                      <a:r>
                        <a:rPr lang="en-US" sz="1400" b="1" baseline="0" dirty="0" smtClean="0">
                          <a:solidFill>
                            <a:schemeClr val="tx1"/>
                          </a:solidFill>
                          <a:latin typeface="Arial Narrow" pitchFamily="34" charset="0"/>
                        </a:rPr>
                        <a:t>  To understand the foundation of the unit, a</a:t>
                      </a:r>
                      <a:r>
                        <a:rPr lang="en-US" sz="1400" b="1" dirty="0" smtClean="0">
                          <a:solidFill>
                            <a:schemeClr val="tx1"/>
                          </a:solidFill>
                          <a:latin typeface="Arial Narrow" pitchFamily="34" charset="0"/>
                        </a:rPr>
                        <a:t>nalyze the Rationale from the IFD</a:t>
                      </a:r>
                      <a:r>
                        <a:rPr lang="en-US" sz="1400" b="1" baseline="0" dirty="0" smtClean="0">
                          <a:solidFill>
                            <a:schemeClr val="tx1"/>
                          </a:solidFill>
                          <a:latin typeface="Arial Narrow" pitchFamily="34" charset="0"/>
                        </a:rPr>
                        <a:t> by summarizing each paragraph.</a:t>
                      </a:r>
                      <a:endParaRPr lang="en-US" sz="14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05201">
                <a:tc>
                  <a:txBody>
                    <a:bodyPr/>
                    <a:lstStyle/>
                    <a:p>
                      <a:pPr algn="ctr"/>
                      <a:r>
                        <a:rPr lang="en-US" sz="1200" b="0" i="0" dirty="0" smtClean="0">
                          <a:solidFill>
                            <a:schemeClr val="tx1"/>
                          </a:solidFill>
                          <a:latin typeface="Arial Narrow" pitchFamily="34" charset="0"/>
                        </a:rPr>
                        <a:t>1</a:t>
                      </a:r>
                      <a:r>
                        <a:rPr lang="en-US" sz="1200" b="0" i="0" baseline="30000" dirty="0" smtClean="0">
                          <a:solidFill>
                            <a:schemeClr val="tx1"/>
                          </a:solidFill>
                          <a:latin typeface="Arial Narrow" pitchFamily="34" charset="0"/>
                        </a:rPr>
                        <a:t>st</a:t>
                      </a:r>
                      <a:r>
                        <a:rPr lang="en-US" sz="1200" b="0" i="0" baseline="0" dirty="0" smtClean="0">
                          <a:solidFill>
                            <a:schemeClr val="tx1"/>
                          </a:solidFill>
                          <a:latin typeface="Arial Narrow" pitchFamily="34" charset="0"/>
                        </a:rPr>
                        <a:t> : </a:t>
                      </a:r>
                      <a:r>
                        <a:rPr lang="en-US" sz="1200" b="0" i="0" dirty="0" smtClean="0">
                          <a:solidFill>
                            <a:schemeClr val="tx1"/>
                          </a:solidFill>
                          <a:latin typeface="Arial Narrow" pitchFamily="34" charset="0"/>
                        </a:rPr>
                        <a:t>How</a:t>
                      </a:r>
                      <a:r>
                        <a:rPr lang="en-US" sz="1200" b="0" i="0" baseline="0" dirty="0" smtClean="0">
                          <a:solidFill>
                            <a:schemeClr val="tx1"/>
                          </a:solidFill>
                          <a:latin typeface="Arial Narrow" pitchFamily="34" charset="0"/>
                        </a:rPr>
                        <a:t> are SE’s bundled in this unit?</a:t>
                      </a: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p>
                      <a:pPr algn="ctr"/>
                      <a:endParaRPr lang="en-US" sz="1200" b="0" i="0"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1200" b="0" i="0" dirty="0" smtClean="0">
                          <a:solidFill>
                            <a:schemeClr val="tx1"/>
                          </a:solidFill>
                          <a:latin typeface="Arial Narrow" pitchFamily="34" charset="0"/>
                        </a:rPr>
                        <a:t>2</a:t>
                      </a:r>
                      <a:r>
                        <a:rPr lang="en-US" sz="1200" b="0" i="0" baseline="30000" dirty="0" smtClean="0">
                          <a:solidFill>
                            <a:schemeClr val="tx1"/>
                          </a:solidFill>
                          <a:latin typeface="Arial Narrow" pitchFamily="34" charset="0"/>
                        </a:rPr>
                        <a:t>nd</a:t>
                      </a:r>
                      <a:r>
                        <a:rPr lang="en-US" sz="1200" b="0" i="0" baseline="0" dirty="0" smtClean="0">
                          <a:solidFill>
                            <a:schemeClr val="tx1"/>
                          </a:solidFill>
                          <a:latin typeface="Arial Narrow" pitchFamily="34" charset="0"/>
                        </a:rPr>
                        <a:t> :  </a:t>
                      </a:r>
                      <a:r>
                        <a:rPr lang="en-US" sz="1200" b="0" i="0" dirty="0" smtClean="0">
                          <a:solidFill>
                            <a:schemeClr val="tx1"/>
                          </a:solidFill>
                          <a:latin typeface="Arial Narrow" pitchFamily="34" charset="0"/>
                        </a:rPr>
                        <a:t>Prior knowledge</a:t>
                      </a:r>
                      <a:r>
                        <a:rPr lang="en-US" sz="1200" b="0" i="0" baseline="0" dirty="0" smtClean="0">
                          <a:solidFill>
                            <a:schemeClr val="tx1"/>
                          </a:solidFill>
                          <a:latin typeface="Arial Narrow" pitchFamily="34" charset="0"/>
                        </a:rPr>
                        <a:t> </a:t>
                      </a:r>
                      <a:r>
                        <a:rPr lang="en-US" sz="1200" b="0" i="0" dirty="0" smtClean="0">
                          <a:solidFill>
                            <a:schemeClr val="tx1"/>
                          </a:solidFill>
                          <a:latin typeface="Arial Narrow" pitchFamily="34" charset="0"/>
                        </a:rPr>
                        <a:t>needed? Current</a:t>
                      </a:r>
                      <a:r>
                        <a:rPr lang="en-US" sz="1200" b="0" i="0" baseline="0" dirty="0" smtClean="0">
                          <a:solidFill>
                            <a:schemeClr val="tx1"/>
                          </a:solidFill>
                          <a:latin typeface="Arial Narrow" pitchFamily="34" charset="0"/>
                        </a:rPr>
                        <a:t> grade level focus?</a:t>
                      </a:r>
                      <a:endParaRPr lang="en-US" sz="12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200" b="0"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US" sz="1200" b="0" i="0" dirty="0" smtClean="0">
                          <a:solidFill>
                            <a:schemeClr val="tx1"/>
                          </a:solidFill>
                          <a:latin typeface="Arial Narrow" pitchFamily="34" charset="0"/>
                        </a:rPr>
                        <a:t>3</a:t>
                      </a:r>
                      <a:r>
                        <a:rPr lang="en-US" sz="1200" b="0" i="0" baseline="30000" dirty="0" smtClean="0">
                          <a:solidFill>
                            <a:schemeClr val="tx1"/>
                          </a:solidFill>
                          <a:latin typeface="Arial Narrow" pitchFamily="34" charset="0"/>
                        </a:rPr>
                        <a:t>rd</a:t>
                      </a:r>
                      <a:r>
                        <a:rPr lang="en-US" sz="1200" b="0" i="0" dirty="0" smtClean="0">
                          <a:solidFill>
                            <a:schemeClr val="tx1"/>
                          </a:solidFill>
                          <a:latin typeface="Arial Narrow" pitchFamily="34" charset="0"/>
                        </a:rPr>
                        <a:t> : Instructional notes?</a:t>
                      </a:r>
                    </a:p>
                    <a:p>
                      <a:pPr algn="ctr"/>
                      <a:endParaRPr lang="en-US" sz="12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dirty="0" smtClean="0">
                          <a:solidFill>
                            <a:schemeClr val="tx1"/>
                          </a:solidFill>
                          <a:latin typeface="Arial Narrow" pitchFamily="34" charset="0"/>
                        </a:rPr>
                        <a:t>4</a:t>
                      </a:r>
                      <a:r>
                        <a:rPr lang="en-US" sz="1200" b="0" i="0" baseline="30000" dirty="0" smtClean="0">
                          <a:solidFill>
                            <a:schemeClr val="tx1"/>
                          </a:solidFill>
                          <a:latin typeface="Arial Narrow" pitchFamily="34" charset="0"/>
                        </a:rPr>
                        <a:t>th</a:t>
                      </a:r>
                      <a:r>
                        <a:rPr lang="en-US" sz="1200" b="0" i="0" dirty="0" smtClean="0">
                          <a:solidFill>
                            <a:schemeClr val="tx1"/>
                          </a:solidFill>
                          <a:latin typeface="Arial Narrow" pitchFamily="34" charset="0"/>
                        </a:rPr>
                        <a:t> :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5065">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Arial Narrow" pitchFamily="34" charset="0"/>
                        </a:rPr>
                        <a:t>Step 2: </a:t>
                      </a:r>
                      <a:r>
                        <a:rPr lang="en-US" sz="1400" b="1" baseline="0" dirty="0" smtClean="0">
                          <a:solidFill>
                            <a:schemeClr val="tx1"/>
                          </a:solidFill>
                          <a:latin typeface="Arial Narrow" pitchFamily="34" charset="0"/>
                        </a:rPr>
                        <a:t>Summarize Misconceptions/Underdeveloped Concepts and select an instructional strategy to address them.</a:t>
                      </a:r>
                      <a:endParaRPr lang="en-US" sz="140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pPr algn="ctr"/>
                      <a:endParaRPr lang="en-US" sz="1200" b="0"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305">
                <a:tc rowSpan="6" gridSpan="2">
                  <a:txBody>
                    <a:bodyPr/>
                    <a:lstStyle/>
                    <a:p>
                      <a:pPr algn="ctr"/>
                      <a:r>
                        <a:rPr lang="en-US" sz="1200" b="1" i="0" dirty="0" smtClean="0">
                          <a:solidFill>
                            <a:schemeClr val="tx1"/>
                          </a:solidFill>
                          <a:latin typeface="Arial Narrow" pitchFamily="34" charset="0"/>
                        </a:rPr>
                        <a:t>Misconceptions</a:t>
                      </a:r>
                      <a:r>
                        <a:rPr lang="en-US" sz="1200" b="1" i="0" baseline="0" dirty="0" smtClean="0">
                          <a:solidFill>
                            <a:schemeClr val="tx1"/>
                          </a:solidFill>
                          <a:latin typeface="Arial Narrow" pitchFamily="34" charset="0"/>
                        </a:rPr>
                        <a:t> Summarized:</a:t>
                      </a:r>
                    </a:p>
                    <a:p>
                      <a:pPr algn="l"/>
                      <a:endParaRPr lang="en-US" sz="1200" b="1" i="0" baseline="0" dirty="0" smtClean="0">
                        <a:solidFill>
                          <a:schemeClr val="tx1"/>
                        </a:solidFill>
                        <a:latin typeface="Arial Narrow" pitchFamily="34" charset="0"/>
                      </a:endParaRPr>
                    </a:p>
                    <a:p>
                      <a:pPr marL="228600" indent="-228600" algn="l">
                        <a:buAutoNum type="arabicPeriod"/>
                      </a:pPr>
                      <a:endParaRPr lang="en-US" sz="1800" b="1" i="0" baseline="0" dirty="0" smtClean="0">
                        <a:solidFill>
                          <a:srgbClr val="FF0000"/>
                        </a:solidFill>
                        <a:latin typeface="Arial Narrow" pitchFamily="34" charset="0"/>
                      </a:endParaRPr>
                    </a:p>
                    <a:p>
                      <a:pPr algn="ctr"/>
                      <a:endParaRPr lang="en-US" sz="1200" b="1" i="0" baseline="0" dirty="0" smtClean="0">
                        <a:solidFill>
                          <a:schemeClr val="tx1"/>
                        </a:solidFill>
                        <a:latin typeface="Arial Narrow" pitchFamily="34" charset="0"/>
                      </a:endParaRPr>
                    </a:p>
                    <a:p>
                      <a:pPr algn="ctr"/>
                      <a:endParaRPr lang="en-US" sz="1200" b="1" i="0" baseline="0" dirty="0" smtClean="0">
                        <a:solidFill>
                          <a:schemeClr val="tx1"/>
                        </a:solidFill>
                        <a:latin typeface="Arial Narrow" pitchFamily="34" charset="0"/>
                      </a:endParaRPr>
                    </a:p>
                    <a:p>
                      <a:pPr algn="ctr"/>
                      <a:endParaRPr lang="en-US" sz="1200" b="1" i="0" baseline="0" dirty="0" smtClean="0">
                        <a:solidFill>
                          <a:schemeClr val="tx1"/>
                        </a:solidFill>
                        <a:latin typeface="Arial Narrow" pitchFamily="34" charset="0"/>
                      </a:endParaRPr>
                    </a:p>
                    <a:p>
                      <a:pPr algn="ctr"/>
                      <a:endParaRPr lang="en-US" sz="1200" b="1" i="0" baseline="0" dirty="0" smtClean="0">
                        <a:solidFill>
                          <a:schemeClr val="tx1"/>
                        </a:solidFill>
                        <a:latin typeface="Arial Narrow" pitchFamily="34" charset="0"/>
                      </a:endParaRPr>
                    </a:p>
                    <a:p>
                      <a:pPr algn="ctr"/>
                      <a:endParaRPr lang="en-US" sz="1200" b="1" i="0" baseline="0" dirty="0" smtClean="0">
                        <a:solidFill>
                          <a:schemeClr val="tx1"/>
                        </a:solidFill>
                        <a:latin typeface="Arial Narrow" pitchFamily="34" charset="0"/>
                      </a:endParaRPr>
                    </a:p>
                    <a:p>
                      <a:pPr algn="ctr"/>
                      <a:endParaRPr lang="en-US" sz="1200" b="1"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hMerge="1">
                  <a:txBody>
                    <a:bodyPr/>
                    <a:lstStyle/>
                    <a:p>
                      <a:endParaRPr lang="en-US"/>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smtClean="0">
                          <a:ln>
                            <a:noFill/>
                          </a:ln>
                          <a:solidFill>
                            <a:schemeClr val="bg1"/>
                          </a:solidFill>
                          <a:effectLst/>
                          <a:uLnTx/>
                          <a:uFillTx/>
                          <a:latin typeface="Arial Narrow" pitchFamily="34" charset="0"/>
                          <a:ea typeface="+mn-ea"/>
                          <a:cs typeface="+mn-cs"/>
                        </a:rPr>
                        <a:t>Research-based Instructional Strategies for Addressing Misconceptions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5305">
                <a:tc gridSpan="2" vMerge="1">
                  <a:txBody>
                    <a:bodyPr/>
                    <a:lstStyle/>
                    <a:p>
                      <a:endParaRPr lang="en-US"/>
                    </a:p>
                  </a:txBody>
                  <a:tcPr/>
                </a:tc>
                <a:tc hMerge="1" vMerge="1">
                  <a:txBody>
                    <a:bodyPr/>
                    <a:lstStyle/>
                    <a:p>
                      <a:endParaRPr lang="en-US"/>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Arial Narrow" pitchFamily="34" charset="0"/>
                          <a:ea typeface="+mn-ea"/>
                          <a:cs typeface="+mn-cs"/>
                        </a:rPr>
                        <a:t>Cooperative Learning Strategies</a:t>
                      </a:r>
                      <a:r>
                        <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rPr>
                        <a:t>  </a:t>
                      </a: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(Marzano, Pickering &amp; Pollock, 2005)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130763">
                <a:tc gridSpan="2" vMerge="1">
                  <a:txBody>
                    <a:bodyPr/>
                    <a:lstStyle/>
                    <a:p>
                      <a:endParaRPr lang="en-US"/>
                    </a:p>
                  </a:txBody>
                  <a:tcPr/>
                </a:tc>
                <a:tc hMerge="1" vMerge="1">
                  <a:txBody>
                    <a:bodyPr/>
                    <a:lstStyle/>
                    <a:p>
                      <a:endParaRPr lang="en-US"/>
                    </a:p>
                  </a:txBody>
                  <a:tcPr/>
                </a:tc>
                <a:tc>
                  <a:txBody>
                    <a:bodyPr/>
                    <a:lstStyle/>
                    <a:p>
                      <a:pPr marL="171450" indent="-171450" algn="l">
                        <a:buFont typeface="Wingdings" pitchFamily="2" charset="2"/>
                        <a:buChar char="q"/>
                      </a:pPr>
                      <a:r>
                        <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rPr>
                        <a:t>Play Fact or Fib Showdown </a:t>
                      </a: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(Kagan, 2002)</a:t>
                      </a:r>
                      <a:endParaRPr lang="en-US" sz="1000" b="0"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Have students label 2 notecards, one with the word “fact” and other other with the word “fib.”</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Teacher presents students with one of  the misconceptions phrased as either a fact or a fib.</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Give students 5-10 seconds wait time for them determine (or guess) if the statement is either a fact or a fib.</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When the teacher says, “Showdown!” students slap down the response card  that reflects their answer face-up on their desk.</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Students compare and discuss answers.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Teacher verifies the correct response and clarifies the misconceptions.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662661">
                <a:tc gridSpan="2" vMerge="1">
                  <a:txBody>
                    <a:bodyPr/>
                    <a:lstStyle/>
                    <a:p>
                      <a:endParaRPr lang="en-US"/>
                    </a:p>
                  </a:txBody>
                  <a:tcPr/>
                </a:tc>
                <a:tc hMerge="1" vMerge="1">
                  <a:txBody>
                    <a:bodyPr/>
                    <a:lstStyle/>
                    <a:p>
                      <a:endParaRPr 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rPr>
                        <a:t>Find-the-Fib Activity              </a:t>
                      </a: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(Kagan, 2002)</a:t>
                      </a:r>
                      <a:endPar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Provide students with three statements …  2 are facts and 1 is a fib. (Use one of the misconceptions as the fib.)</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Ask students to find the fib in a Think- Pair- Share activity</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Teacher verifies the correct response and clarifies the misconceptions.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r h="225305">
                <a:tc gridSpan="2" vMerge="1">
                  <a:txBody>
                    <a:bodyPr/>
                    <a:lstStyle/>
                    <a:p>
                      <a:endParaRPr lang="en-US"/>
                    </a:p>
                  </a:txBody>
                  <a:tcPr/>
                </a:tc>
                <a:tc hMerge="1" vMerge="1">
                  <a:txBody>
                    <a:bodyPr/>
                    <a:lstStyle/>
                    <a:p>
                      <a:endParaRPr lang="en-US"/>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Arial Narrow" pitchFamily="34" charset="0"/>
                          <a:ea typeface="+mn-ea"/>
                          <a:cs typeface="+mn-cs"/>
                        </a:rPr>
                        <a:t>Nonlinguistic Representations</a:t>
                      </a:r>
                      <a:r>
                        <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rPr>
                        <a:t> </a:t>
                      </a: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(Marzano, Pickering &amp; Pollock, 2005)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007245">
                <a:tc gridSpan="2" vMerge="1">
                  <a:txBody>
                    <a:bodyPr/>
                    <a:lstStyle/>
                    <a:p>
                      <a:endParaRPr lang="en-US"/>
                    </a:p>
                  </a:txBody>
                  <a:tcPr/>
                </a:tc>
                <a:tc hMerge="1" vMerge="1">
                  <a:txBody>
                    <a:bodyPr/>
                    <a:lstStyle/>
                    <a:p>
                      <a:endParaRPr 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rPr>
                        <a:t>K – W – L Chart</a:t>
                      </a:r>
                    </a:p>
                    <a:p>
                      <a:pPr marL="0" indent="0" algn="l">
                        <a:buFont typeface="Wingdings" pitchFamily="2" charset="2"/>
                        <a:buNone/>
                      </a:pPr>
                      <a:endParaRPr lang="en-US" sz="1000" b="0"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Teacher presents the unit’s main concept.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Have students write what they </a:t>
                      </a:r>
                      <a:r>
                        <a:rPr kumimoji="0" lang="en-US" sz="900" b="0" i="0" u="sng" strike="noStrike" kern="1200" cap="none" spc="0" normalizeH="0" baseline="0" noProof="0" dirty="0" smtClean="0">
                          <a:ln>
                            <a:noFill/>
                          </a:ln>
                          <a:solidFill>
                            <a:srgbClr val="000000"/>
                          </a:solidFill>
                          <a:effectLst/>
                          <a:uLnTx/>
                          <a:uFillTx/>
                          <a:latin typeface="Arial Narrow" pitchFamily="34" charset="0"/>
                          <a:ea typeface="+mn-ea"/>
                          <a:cs typeface="+mn-cs"/>
                        </a:rPr>
                        <a:t>KNOW</a:t>
                      </a: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  about this concept on the “K” of their K-W-L chart.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Teacher verifies correct information and corrects any misconceptions.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Continue to use the K-W-L chart as the unit progresses.</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900" b="0" i="1" u="none" strike="noStrike" kern="1200" cap="none" spc="0" normalizeH="0" baseline="0" noProof="0" dirty="0" smtClean="0">
                          <a:ln>
                            <a:noFill/>
                          </a:ln>
                          <a:solidFill>
                            <a:srgbClr val="000000"/>
                          </a:solidFill>
                          <a:effectLst/>
                          <a:uLnTx/>
                          <a:uFillTx/>
                          <a:latin typeface="Arial Narrow" pitchFamily="34" charset="0"/>
                          <a:ea typeface="+mn-ea"/>
                          <a:cs typeface="+mn-cs"/>
                        </a:rPr>
                        <a:t>(Activity can be implemented with whole group, cooperative groups, partners, chart paper, white boards, etc.)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1"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88913" y="96838"/>
          <a:ext cx="8825936" cy="6268424"/>
        </p:xfrm>
        <a:graphic>
          <a:graphicData uri="http://schemas.openxmlformats.org/drawingml/2006/table">
            <a:tbl>
              <a:tblPr firstRow="1" bandRow="1">
                <a:tableStyleId>{5C22544A-7EE6-4342-B048-85BDC9FD1C3A}</a:tableStyleId>
              </a:tblPr>
              <a:tblGrid>
                <a:gridCol w="3088323"/>
                <a:gridCol w="838200"/>
                <a:gridCol w="2133600"/>
                <a:gridCol w="2765813"/>
              </a:tblGrid>
              <a:tr h="348620">
                <a:tc gridSpan="4">
                  <a:txBody>
                    <a:bodyPr/>
                    <a:lstStyle/>
                    <a:p>
                      <a:pPr algn="l"/>
                      <a:r>
                        <a:rPr lang="en-US" sz="1000" b="1" dirty="0" smtClean="0">
                          <a:solidFill>
                            <a:schemeClr val="tx1"/>
                          </a:solidFill>
                          <a:latin typeface="Arial Narrow" pitchFamily="34" charset="0"/>
                        </a:rPr>
                        <a:t>Step 3: </a:t>
                      </a:r>
                      <a:r>
                        <a:rPr lang="en-US" sz="1000" b="1" baseline="0" dirty="0" smtClean="0">
                          <a:solidFill>
                            <a:schemeClr val="tx1"/>
                          </a:solidFill>
                          <a:latin typeface="Arial Narrow" pitchFamily="34" charset="0"/>
                        </a:rPr>
                        <a:t> Determine how Performance Indicators and Unit Test (if available) will be implemented and differentiated.</a:t>
                      </a:r>
                    </a:p>
                    <a:p>
                      <a:pPr marL="111125" indent="-111125" algn="l">
                        <a:buFont typeface="Arial" pitchFamily="34" charset="0"/>
                        <a:buChar char="•"/>
                      </a:pPr>
                      <a:r>
                        <a:rPr lang="en-US" sz="1000" b="0" u="sng" baseline="0" dirty="0" smtClean="0">
                          <a:solidFill>
                            <a:schemeClr val="tx1"/>
                          </a:solidFill>
                          <a:latin typeface="Arial Narrow" pitchFamily="34" charset="0"/>
                        </a:rPr>
                        <a:t>Content</a:t>
                      </a:r>
                      <a:r>
                        <a:rPr lang="en-US" sz="1000" b="0" u="none" baseline="0" dirty="0" smtClean="0">
                          <a:solidFill>
                            <a:schemeClr val="tx1"/>
                          </a:solidFill>
                          <a:latin typeface="Arial Narrow" pitchFamily="34" charset="0"/>
                        </a:rPr>
                        <a:t>: How will you differentiate the assessments in regard to content?</a:t>
                      </a:r>
                    </a:p>
                    <a:p>
                      <a:pPr marL="111125" indent="-111125" algn="l">
                        <a:buFont typeface="Arial" pitchFamily="34" charset="0"/>
                        <a:buChar char="•"/>
                      </a:pPr>
                      <a:r>
                        <a:rPr lang="en-US" sz="1000" b="0" u="sng" baseline="0" dirty="0" smtClean="0">
                          <a:solidFill>
                            <a:schemeClr val="tx1"/>
                          </a:solidFill>
                          <a:latin typeface="Arial Narrow" pitchFamily="34" charset="0"/>
                        </a:rPr>
                        <a:t>Process:</a:t>
                      </a:r>
                      <a:r>
                        <a:rPr lang="en-US" sz="1000" b="0" u="none" baseline="0" dirty="0" smtClean="0">
                          <a:solidFill>
                            <a:schemeClr val="tx1"/>
                          </a:solidFill>
                          <a:latin typeface="Arial Narrow" pitchFamily="34" charset="0"/>
                        </a:rPr>
                        <a:t> </a:t>
                      </a:r>
                      <a:r>
                        <a:rPr lang="en-US" sz="1000" b="0" baseline="0" dirty="0" smtClean="0">
                          <a:solidFill>
                            <a:schemeClr val="tx1"/>
                          </a:solidFill>
                          <a:latin typeface="Arial Narrow" pitchFamily="34" charset="0"/>
                        </a:rPr>
                        <a:t>How will you differentiate the assessments in the following areas: flexible grouping, structure, readiness level (strugglers, advanced students, ELL students), and learning styles?</a:t>
                      </a:r>
                    </a:p>
                    <a:p>
                      <a:pPr marL="111125" indent="-111125" algn="l">
                        <a:buFont typeface="Arial" pitchFamily="34" charset="0"/>
                        <a:buChar char="•"/>
                      </a:pPr>
                      <a:r>
                        <a:rPr lang="en-US" sz="1000" b="0" u="sng" baseline="0" dirty="0" smtClean="0">
                          <a:solidFill>
                            <a:schemeClr val="tx1"/>
                          </a:solidFill>
                          <a:latin typeface="Arial Narrow" pitchFamily="34" charset="0"/>
                        </a:rPr>
                        <a:t>Product</a:t>
                      </a:r>
                      <a:r>
                        <a:rPr lang="en-US" sz="1000" b="0" baseline="0" dirty="0" smtClean="0">
                          <a:solidFill>
                            <a:schemeClr val="tx1"/>
                          </a:solidFill>
                          <a:latin typeface="Arial Narrow" pitchFamily="34" charset="0"/>
                        </a:rPr>
                        <a:t>: What will you allow students to submit to demonstrate mastery of the Performance Indicators?</a:t>
                      </a:r>
                    </a:p>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u="sng" baseline="0" dirty="0" smtClean="0">
                          <a:solidFill>
                            <a:schemeClr val="tx1"/>
                          </a:solidFill>
                          <a:latin typeface="Arial Narrow" pitchFamily="34" charset="0"/>
                        </a:rPr>
                        <a:t>Evaluation Method</a:t>
                      </a:r>
                      <a:r>
                        <a:rPr lang="en-US" sz="1000" b="0" baseline="0" dirty="0" smtClean="0">
                          <a:solidFill>
                            <a:schemeClr val="tx1"/>
                          </a:solidFill>
                          <a:latin typeface="Arial Narrow" pitchFamily="34" charset="0"/>
                        </a:rPr>
                        <a:t>: How will the Performance Indicators and Unit Tests be evaluated?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000" b="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2424">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baseline="0" dirty="0" smtClean="0">
                          <a:solidFill>
                            <a:schemeClr val="bg1"/>
                          </a:solidFill>
                          <a:latin typeface="Arial Narrow" pitchFamily="34" charset="0"/>
                        </a:rPr>
                        <a:t>Use the Checklist  on the following page to select  differentiation strategies for each Performance Indicator and for the  Unit 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8624">
                <a:tc>
                  <a:txBody>
                    <a:bodyPr/>
                    <a:lstStyle/>
                    <a:p>
                      <a:pPr algn="ctr"/>
                      <a:r>
                        <a:rPr lang="en-US" sz="1000" b="1" i="0" u="sng" dirty="0" smtClean="0">
                          <a:solidFill>
                            <a:schemeClr val="tx1"/>
                          </a:solidFill>
                          <a:latin typeface="Arial Narrow" pitchFamily="34" charset="0"/>
                        </a:rPr>
                        <a:t>Summary Performance Indicator</a:t>
                      </a:r>
                      <a:r>
                        <a:rPr lang="en-US" sz="1000" b="1" i="0" u="sng" baseline="0" dirty="0" smtClean="0">
                          <a:solidFill>
                            <a:schemeClr val="tx1"/>
                          </a:solidFill>
                          <a:latin typeface="Arial Narrow" pitchFamily="34" charset="0"/>
                        </a:rPr>
                        <a:t> #1</a:t>
                      </a:r>
                    </a:p>
                    <a:p>
                      <a:pPr algn="ctr"/>
                      <a:endParaRPr lang="en-US" sz="1000" b="1" i="0" u="sng" baseline="0" dirty="0" smtClean="0">
                        <a:solidFill>
                          <a:schemeClr val="tx1"/>
                        </a:solidFill>
                        <a:latin typeface="Arial Narrow" pitchFamily="34" charset="0"/>
                      </a:endParaRPr>
                    </a:p>
                    <a:p>
                      <a:pPr algn="ctr"/>
                      <a:endParaRPr lang="en-US" sz="10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sng" dirty="0" smtClean="0">
                          <a:solidFill>
                            <a:schemeClr val="tx1"/>
                          </a:solidFill>
                          <a:latin typeface="Arial Narrow" pitchFamily="34" charset="0"/>
                        </a:rPr>
                        <a:t>Summary Performance Indicator</a:t>
                      </a:r>
                      <a:r>
                        <a:rPr lang="en-US" sz="1000" b="1" i="0" u="sng" baseline="0" dirty="0" smtClean="0">
                          <a:solidFill>
                            <a:schemeClr val="tx1"/>
                          </a:solidFill>
                          <a:latin typeface="Arial Narrow" pitchFamily="34" charset="0"/>
                        </a:rPr>
                        <a: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sng" dirty="0" smtClean="0">
                          <a:solidFill>
                            <a:schemeClr val="tx1"/>
                          </a:solidFill>
                          <a:latin typeface="Arial Narrow" pitchFamily="34" charset="0"/>
                        </a:rPr>
                        <a:t>Summary</a:t>
                      </a:r>
                      <a:r>
                        <a:rPr lang="en-US" sz="1000" b="1" i="0" u="sng" baseline="0" dirty="0" smtClean="0">
                          <a:solidFill>
                            <a:schemeClr val="tx1"/>
                          </a:solidFill>
                          <a:latin typeface="Arial Narrow" pitchFamily="34" charset="0"/>
                        </a:rPr>
                        <a:t> </a:t>
                      </a:r>
                      <a:r>
                        <a:rPr lang="en-US" sz="1000" b="1" i="0" u="sng" dirty="0" smtClean="0">
                          <a:solidFill>
                            <a:schemeClr val="tx1"/>
                          </a:solidFill>
                          <a:latin typeface="Arial Narrow" pitchFamily="34" charset="0"/>
                        </a:rPr>
                        <a:t>Performance</a:t>
                      </a:r>
                      <a:r>
                        <a:rPr lang="en-US" sz="1000" b="1" i="0" u="sng" baseline="0" dirty="0" smtClean="0">
                          <a:solidFill>
                            <a:schemeClr val="tx1"/>
                          </a:solidFill>
                          <a:latin typeface="Arial Narrow" pitchFamily="34" charset="0"/>
                        </a:rPr>
                        <a:t> </a:t>
                      </a:r>
                      <a:r>
                        <a:rPr lang="en-US" sz="1000" b="1" i="0" u="sng" dirty="0" smtClean="0">
                          <a:solidFill>
                            <a:schemeClr val="tx1"/>
                          </a:solidFill>
                          <a:latin typeface="Arial Narrow" pitchFamily="34" charset="0"/>
                        </a:rPr>
                        <a:t>Indicator</a:t>
                      </a:r>
                      <a:r>
                        <a:rPr lang="en-US" sz="1000" b="1" i="0" u="sng" baseline="0" dirty="0" smtClean="0">
                          <a:solidFill>
                            <a:schemeClr val="tx1"/>
                          </a:solidFill>
                          <a:latin typeface="Arial Narrow" pitchFamily="34" charset="0"/>
                        </a:rPr>
                        <a: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629624">
                <a:tc>
                  <a:txBody>
                    <a:bodyPr/>
                    <a:lstStyle/>
                    <a:p>
                      <a:pPr algn="l"/>
                      <a:r>
                        <a:rPr lang="en-US" sz="1000" b="1" i="0" u="sng" baseline="0" dirty="0" smtClean="0">
                          <a:solidFill>
                            <a:schemeClr val="tx1"/>
                          </a:solidFill>
                          <a:latin typeface="Arial Narrow" pitchFamily="34" charset="0"/>
                        </a:rPr>
                        <a:t>Content: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Process:</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Product: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Evaluation Method: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pPr algn="l"/>
                      <a:r>
                        <a:rPr lang="en-US" sz="1000" b="1" i="0" u="sng" baseline="0" dirty="0" smtClean="0">
                          <a:solidFill>
                            <a:schemeClr val="tx1"/>
                          </a:solidFill>
                          <a:latin typeface="Arial Narrow" pitchFamily="34" charset="0"/>
                        </a:rPr>
                        <a:t>Content: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Process:</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Product: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Evaluation Method: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l"/>
                      <a:r>
                        <a:rPr lang="en-US" sz="1000" b="1" i="0" u="sng" baseline="0" dirty="0" smtClean="0">
                          <a:solidFill>
                            <a:schemeClr val="tx1"/>
                          </a:solidFill>
                          <a:latin typeface="Arial Narrow" pitchFamily="34" charset="0"/>
                        </a:rPr>
                        <a:t>Content: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Process:</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Product: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Evaluation Method: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629624">
                <a:tc gridSpan="4">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i="0" u="sng" strike="noStrike" kern="1200" cap="none" spc="0" normalizeH="0" baseline="0" noProof="0" dirty="0" smtClean="0">
                          <a:ln>
                            <a:noFill/>
                          </a:ln>
                          <a:solidFill>
                            <a:prstClr val="black"/>
                          </a:solidFill>
                          <a:effectLst/>
                          <a:uLnTx/>
                          <a:uFillTx/>
                          <a:latin typeface="Arial Narrow" pitchFamily="34" charset="0"/>
                          <a:ea typeface="+mn-ea"/>
                          <a:cs typeface="+mn-cs"/>
                        </a:rPr>
                        <a:t>Unit Test</a:t>
                      </a:r>
                      <a:r>
                        <a:rPr kumimoji="0" lang="en-US" sz="1000" b="1" i="0" u="none" strike="noStrike" kern="1200" cap="none" spc="0" normalizeH="0" baseline="0" noProof="0" dirty="0" smtClean="0">
                          <a:ln>
                            <a:noFill/>
                          </a:ln>
                          <a:solidFill>
                            <a:prstClr val="black"/>
                          </a:solidFill>
                          <a:effectLst/>
                          <a:uLnTx/>
                          <a:uFillTx/>
                          <a:latin typeface="Arial Narrow" pitchFamily="34" charset="0"/>
                          <a:ea typeface="+mn-ea"/>
                          <a:cs typeface="+mn-cs"/>
                        </a:rPr>
                        <a:t>:   </a:t>
                      </a:r>
                      <a:r>
                        <a:rPr kumimoji="0" lang="en-US" sz="1000" b="0" i="1" u="none" strike="noStrike" kern="1200" cap="none" spc="0" normalizeH="0" baseline="0" noProof="0" dirty="0" smtClean="0">
                          <a:ln>
                            <a:noFill/>
                          </a:ln>
                          <a:solidFill>
                            <a:prstClr val="black"/>
                          </a:solidFill>
                          <a:effectLst/>
                          <a:uLnTx/>
                          <a:uFillTx/>
                          <a:latin typeface="Arial Narrow" pitchFamily="34" charset="0"/>
                          <a:ea typeface="+mn-ea"/>
                          <a:cs typeface="+mn-cs"/>
                        </a:rPr>
                        <a:t>Available _____     Not Available _____                      </a:t>
                      </a: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Total # of Questions:  ______     # Multiple Choice:  ______     #  Open-ended or griddable: _____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6872">
                <a:tc gridSpan="2">
                  <a:txBody>
                    <a:bodyPr/>
                    <a:lstStyle/>
                    <a:p>
                      <a:pPr marL="171450" indent="-171450" algn="l">
                        <a:buFont typeface="Arial" pitchFamily="34" charset="0"/>
                        <a:buChar char="•"/>
                      </a:pPr>
                      <a:r>
                        <a:rPr lang="en-US" sz="1000" b="0" i="0" u="none" baseline="0" dirty="0" smtClean="0">
                          <a:solidFill>
                            <a:schemeClr val="tx1"/>
                          </a:solidFill>
                          <a:latin typeface="Arial Narrow" pitchFamily="34" charset="0"/>
                        </a:rPr>
                        <a:t>How are SEs bundled?</a:t>
                      </a:r>
                    </a:p>
                    <a:p>
                      <a:pPr marL="171450" indent="-171450" algn="l">
                        <a:buFont typeface="Arial" pitchFamily="34" charset="0"/>
                        <a:buChar char="•"/>
                      </a:pPr>
                      <a:endParaRPr lang="en-US" sz="1000" b="0" i="0" u="none" baseline="0" dirty="0" smtClean="0">
                        <a:solidFill>
                          <a:schemeClr val="tx1"/>
                        </a:solidFill>
                        <a:latin typeface="Arial Narrow" pitchFamily="34" charset="0"/>
                      </a:endParaRPr>
                    </a:p>
                    <a:p>
                      <a:pPr marL="0" indent="0" algn="l">
                        <a:buFont typeface="Arial" pitchFamily="34" charset="0"/>
                        <a:buNone/>
                      </a:pPr>
                      <a:endParaRPr lang="en-US" sz="1000" b="0" i="0" u="none" baseline="0" dirty="0" smtClean="0">
                        <a:solidFill>
                          <a:schemeClr val="tx1"/>
                        </a:solidFill>
                        <a:latin typeface="Arial Narrow" pitchFamily="34" charset="0"/>
                      </a:endParaRPr>
                    </a:p>
                    <a:p>
                      <a:pPr marL="0" indent="0" algn="l">
                        <a:buFont typeface="Arial" pitchFamily="34" charset="0"/>
                        <a:buNone/>
                      </a:pPr>
                      <a:endParaRPr lang="en-US" sz="1000" b="0" i="0" u="none" baseline="0" dirty="0" smtClean="0">
                        <a:solidFill>
                          <a:schemeClr val="tx1"/>
                        </a:solidFill>
                        <a:latin typeface="Arial Narrow" pitchFamily="34" charset="0"/>
                      </a:endParaRPr>
                    </a:p>
                    <a:p>
                      <a:pPr marL="171450" indent="-171450" algn="l">
                        <a:buFont typeface="Arial" pitchFamily="34" charset="0"/>
                        <a:buChar char="•"/>
                      </a:pPr>
                      <a:r>
                        <a:rPr lang="en-US" sz="1000" b="0" i="0" u="none" baseline="0" dirty="0" smtClean="0">
                          <a:solidFill>
                            <a:schemeClr val="tx1"/>
                          </a:solidFill>
                          <a:latin typeface="Arial Narrow" pitchFamily="34" charset="0"/>
                        </a:rPr>
                        <a:t>Any significant features?</a:t>
                      </a:r>
                    </a:p>
                    <a:p>
                      <a:pPr marL="171450" indent="-171450" algn="l">
                        <a:buFont typeface="Arial" pitchFamily="34" charset="0"/>
                        <a:buChar char="•"/>
                      </a:pPr>
                      <a:endParaRPr lang="en-US" sz="1000" b="0" i="0" u="none" baseline="0" dirty="0" smtClean="0">
                        <a:solidFill>
                          <a:schemeClr val="tx1"/>
                        </a:solidFill>
                        <a:latin typeface="Arial Narrow" pitchFamily="34" charset="0"/>
                      </a:endParaRPr>
                    </a:p>
                    <a:p>
                      <a:pPr marL="0" indent="0" algn="l">
                        <a:buFont typeface="Arial" pitchFamily="34" charset="0"/>
                        <a:buNone/>
                      </a:pPr>
                      <a:endParaRPr lang="en-US" sz="1000" b="0" i="0" u="none" baseline="0" dirty="0" smtClean="0">
                        <a:solidFill>
                          <a:schemeClr val="tx1"/>
                        </a:solidFill>
                        <a:latin typeface="Arial Narrow" pitchFamily="34" charset="0"/>
                      </a:endParaRPr>
                    </a:p>
                    <a:p>
                      <a:pPr marL="0" indent="0" algn="l">
                        <a:buFont typeface="Arial" pitchFamily="34" charset="0"/>
                        <a:buNone/>
                      </a:pPr>
                      <a:endParaRPr lang="en-US" sz="1000" b="0" i="0" u="none" baseline="0" dirty="0" smtClean="0">
                        <a:solidFill>
                          <a:schemeClr val="tx1"/>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u="none" baseline="0" dirty="0" smtClean="0">
                          <a:solidFill>
                            <a:schemeClr val="tx1"/>
                          </a:solidFill>
                          <a:latin typeface="Arial Narrow" pitchFamily="34" charset="0"/>
                        </a:rPr>
                        <a:t>Notes on how the questions are phrased.</a:t>
                      </a:r>
                    </a:p>
                    <a:p>
                      <a:pPr marL="171450" indent="-171450" algn="l">
                        <a:buFont typeface="Arial" pitchFamily="34" charset="0"/>
                        <a:buChar char="•"/>
                      </a:pPr>
                      <a:endParaRPr lang="en-US" sz="10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a:r>
                        <a:rPr lang="en-US" sz="1000" b="1" i="0" u="sng" baseline="0" dirty="0" smtClean="0">
                          <a:solidFill>
                            <a:schemeClr val="tx1"/>
                          </a:solidFill>
                          <a:latin typeface="Arial Narrow" pitchFamily="34" charset="0"/>
                        </a:rPr>
                        <a:t>Content: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Process:</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Product:</a:t>
                      </a:r>
                    </a:p>
                    <a:p>
                      <a:pPr algn="l"/>
                      <a:endParaRPr lang="en-US" sz="1000" b="1" i="0" u="sng" baseline="0" dirty="0" smtClean="0">
                        <a:solidFill>
                          <a:schemeClr val="tx1"/>
                        </a:solidFill>
                        <a:latin typeface="Arial Narrow" pitchFamily="34" charset="0"/>
                      </a:endParaRPr>
                    </a:p>
                    <a:p>
                      <a:pPr algn="l"/>
                      <a:endParaRPr lang="en-US" sz="1000" b="1" i="0" u="sng" baseline="0" dirty="0" smtClean="0">
                        <a:solidFill>
                          <a:schemeClr val="tx1"/>
                        </a:solidFill>
                        <a:latin typeface="Arial Narrow" pitchFamily="34" charset="0"/>
                      </a:endParaRPr>
                    </a:p>
                    <a:p>
                      <a:pPr algn="l"/>
                      <a:r>
                        <a:rPr lang="en-US" sz="1000" b="1" i="0" u="sng" baseline="0" dirty="0" smtClean="0">
                          <a:solidFill>
                            <a:schemeClr val="tx1"/>
                          </a:solidFill>
                          <a:latin typeface="Arial Narrow" pitchFamily="34" charset="0"/>
                        </a:rPr>
                        <a:t>Evaluation Method: </a:t>
                      </a:r>
                    </a:p>
                    <a:p>
                      <a:pPr marL="0" indent="0" algn="l">
                        <a:buFont typeface="Arial" pitchFamily="34" charset="0"/>
                        <a:buNone/>
                      </a:pPr>
                      <a:endParaRPr lang="en-US" sz="1000" b="1" i="0" u="sng"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9178" name="TextBox 2"/>
          <p:cNvSpPr txBox="1">
            <a:spLocks noChangeArrowheads="1"/>
          </p:cNvSpPr>
          <p:nvPr/>
        </p:nvSpPr>
        <p:spPr bwMode="auto">
          <a:xfrm>
            <a:off x="0" y="6688138"/>
            <a:ext cx="9144000" cy="215900"/>
          </a:xfrm>
          <a:prstGeom prst="rect">
            <a:avLst/>
          </a:prstGeom>
          <a:noFill/>
          <a:ln w="9525">
            <a:noFill/>
            <a:miter lim="800000"/>
            <a:headEnd/>
            <a:tailEnd/>
          </a:ln>
        </p:spPr>
        <p:txBody>
          <a:bodyPr>
            <a:spAutoFit/>
          </a:bodyPr>
          <a:lstStyle/>
          <a:p>
            <a:pPr algn="ctr"/>
            <a:r>
              <a:rPr lang="en-US" sz="800">
                <a:solidFill>
                  <a:srgbClr val="000000"/>
                </a:solidFill>
                <a:latin typeface="Arial Narrow" pitchFamily="34" charset="0"/>
              </a:rPr>
              <a:t>Copy this page as many times as necessary to analyze all the Performance Indicators on the IFD.</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88913" y="131763"/>
          <a:ext cx="8825936" cy="6339840"/>
        </p:xfrm>
        <a:graphic>
          <a:graphicData uri="http://schemas.openxmlformats.org/drawingml/2006/table">
            <a:tbl>
              <a:tblPr firstRow="1" bandRow="1">
                <a:tableStyleId>{5C22544A-7EE6-4342-B048-85BDC9FD1C3A}</a:tableStyleId>
              </a:tblPr>
              <a:tblGrid>
                <a:gridCol w="1564323"/>
                <a:gridCol w="1131421"/>
                <a:gridCol w="202559"/>
                <a:gridCol w="1333020"/>
                <a:gridCol w="1143000"/>
                <a:gridCol w="127914"/>
                <a:gridCol w="1012521"/>
                <a:gridCol w="1069365"/>
                <a:gridCol w="1241813"/>
              </a:tblGrid>
              <a:tr h="187664">
                <a:tc gridSpan="9">
                  <a:txBody>
                    <a:bodyPr/>
                    <a:lstStyle/>
                    <a:p>
                      <a:pPr algn="ctr"/>
                      <a:r>
                        <a:rPr lang="en-US" sz="1600" b="1" dirty="0" smtClean="0">
                          <a:solidFill>
                            <a:schemeClr val="bg1"/>
                          </a:solidFill>
                          <a:latin typeface="Arial Narrow" pitchFamily="34" charset="0"/>
                        </a:rPr>
                        <a:t>Assessment</a:t>
                      </a:r>
                      <a:r>
                        <a:rPr lang="en-US" sz="1600" b="1" baseline="0" dirty="0" smtClean="0">
                          <a:solidFill>
                            <a:schemeClr val="bg1"/>
                          </a:solidFill>
                          <a:latin typeface="Arial Narrow" pitchFamily="34" charset="0"/>
                        </a:rPr>
                        <a:t> </a:t>
                      </a:r>
                      <a:r>
                        <a:rPr lang="en-US" sz="1600" b="1" dirty="0" smtClean="0">
                          <a:solidFill>
                            <a:schemeClr val="bg1"/>
                          </a:solidFill>
                          <a:latin typeface="Arial Narrow" pitchFamily="34" charset="0"/>
                        </a:rPr>
                        <a:t>Differentiation Checklist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US" sz="9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pPr algn="ctr"/>
                      <a:endParaRPr lang="en-US" sz="9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9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7664">
                <a:tc>
                  <a:txBody>
                    <a:bodyPr/>
                    <a:lstStyle/>
                    <a:p>
                      <a:pPr algn="ctr"/>
                      <a:r>
                        <a:rPr lang="en-US" sz="1000" b="1" dirty="0" smtClean="0">
                          <a:solidFill>
                            <a:schemeClr val="tx1"/>
                          </a:solidFill>
                          <a:latin typeface="Arial Narrow" pitchFamily="34" charset="0"/>
                        </a:rPr>
                        <a:t>DIFFERENTIATING</a:t>
                      </a:r>
                      <a:r>
                        <a:rPr lang="en-US" sz="1000" b="1" baseline="0" dirty="0" smtClean="0">
                          <a:solidFill>
                            <a:schemeClr val="tx1"/>
                          </a:solidFill>
                          <a:latin typeface="Arial Narrow" pitchFamily="34" charset="0"/>
                        </a:rPr>
                        <a:t> CONTENT</a:t>
                      </a:r>
                      <a:endParaRPr lang="en-US" sz="10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1000" b="1" dirty="0" smtClean="0">
                          <a:solidFill>
                            <a:schemeClr val="tx1"/>
                          </a:solidFill>
                          <a:latin typeface="Arial Narrow" pitchFamily="34" charset="0"/>
                        </a:rPr>
                        <a:t>DIFFERENTIATING</a:t>
                      </a:r>
                      <a:r>
                        <a:rPr lang="en-US" sz="1000" b="1" baseline="0" dirty="0" smtClean="0">
                          <a:solidFill>
                            <a:schemeClr val="tx1"/>
                          </a:solidFill>
                          <a:latin typeface="Arial Narrow" pitchFamily="34" charset="0"/>
                        </a:rPr>
                        <a:t> PROCESS</a:t>
                      </a:r>
                      <a:endParaRPr lang="en-US" sz="10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4">
                  <a:txBody>
                    <a:bodyPr/>
                    <a:lstStyle/>
                    <a:p>
                      <a:pPr algn="ctr"/>
                      <a:r>
                        <a:rPr lang="en-US" sz="1000" b="1" dirty="0" smtClean="0">
                          <a:solidFill>
                            <a:schemeClr val="tx1"/>
                          </a:solidFill>
                          <a:latin typeface="Arial Narrow" pitchFamily="34" charset="0"/>
                        </a:rPr>
                        <a:t>DIFFERENTIATING PRODUCTS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000" b="1" dirty="0" smtClean="0">
                          <a:solidFill>
                            <a:schemeClr val="tx1"/>
                          </a:solidFill>
                          <a:latin typeface="Arial Narrow" pitchFamily="34" charset="0"/>
                        </a:rPr>
                        <a:t>DIFFERENTIATING</a:t>
                      </a:r>
                      <a:r>
                        <a:rPr lang="en-US" sz="1000" b="1" baseline="0" dirty="0" smtClean="0">
                          <a:solidFill>
                            <a:schemeClr val="tx1"/>
                          </a:solidFill>
                          <a:latin typeface="Arial Narrow" pitchFamily="34" charset="0"/>
                        </a:rPr>
                        <a:t> EVALUATION</a:t>
                      </a:r>
                      <a:endParaRPr lang="en-US" sz="10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indent="0" algn="ctr">
                        <a:buFont typeface="Arial" pitchFamily="34" charset="0"/>
                        <a:buNone/>
                      </a:pPr>
                      <a:r>
                        <a:rPr lang="en-US" sz="1000" b="1" baseline="0" dirty="0" smtClean="0">
                          <a:solidFill>
                            <a:schemeClr val="tx1"/>
                          </a:solidFill>
                          <a:latin typeface="Arial Narrow" pitchFamily="34" charset="0"/>
                        </a:rPr>
                        <a:t>Advanced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algn="ctr"/>
                      <a:r>
                        <a:rPr lang="en-US" sz="1000" b="1" dirty="0" smtClean="0">
                          <a:solidFill>
                            <a:schemeClr val="tx1"/>
                          </a:solidFill>
                          <a:latin typeface="Arial Narrow" pitchFamily="34" charset="0"/>
                        </a:rPr>
                        <a:t>Flexible Grouping</a:t>
                      </a:r>
                      <a:r>
                        <a:rPr lang="en-US" sz="1000" b="1" baseline="0" dirty="0" smtClean="0">
                          <a:solidFill>
                            <a:schemeClr val="tx1"/>
                          </a:solidFill>
                          <a:latin typeface="Arial Narrow" pitchFamily="34" charset="0"/>
                        </a:rPr>
                        <a:t> Processes</a:t>
                      </a:r>
                      <a:endParaRPr lang="en-US" sz="10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4">
                  <a:txBody>
                    <a:bodyPr/>
                    <a:lstStyle/>
                    <a:p>
                      <a:pPr algn="ctr"/>
                      <a:r>
                        <a:rPr lang="en-US" sz="1000" b="1" dirty="0" smtClean="0">
                          <a:solidFill>
                            <a:schemeClr val="tx1"/>
                          </a:solidFill>
                          <a:latin typeface="Arial Narrow" pitchFamily="34" charset="0"/>
                        </a:rPr>
                        <a:t>Nonlinguistic Representations</a:t>
                      </a:r>
                      <a:endParaRPr lang="en-US" sz="10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000" b="1" baseline="0" dirty="0" smtClean="0">
                          <a:solidFill>
                            <a:schemeClr val="tx1"/>
                          </a:solidFill>
                          <a:latin typeface="Arial Narrow" pitchFamily="34" charset="0"/>
                        </a:rPr>
                        <a:t>Evaluation Options</a:t>
                      </a:r>
                      <a:endParaRPr lang="en-US" sz="10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340064">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baseline="0" dirty="0" smtClean="0">
                          <a:solidFill>
                            <a:schemeClr val="tx1"/>
                          </a:solidFill>
                          <a:latin typeface="Arial Narrow" pitchFamily="34" charset="0"/>
                        </a:rPr>
                        <a:t>Blank graphic organizers for advance readiness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baseline="0" dirty="0" smtClean="0">
                          <a:solidFill>
                            <a:schemeClr val="tx1"/>
                          </a:solidFill>
                          <a:latin typeface="Arial Narrow" pitchFamily="34" charset="0"/>
                        </a:rPr>
                        <a:t>Added layer of detail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171450" indent="-171450" algn="l">
                        <a:buFont typeface="Arial" pitchFamily="34" charset="0"/>
                        <a:buChar char="•"/>
                      </a:pPr>
                      <a:r>
                        <a:rPr lang="en-US" sz="1000" b="0" i="0" baseline="0" dirty="0" smtClean="0">
                          <a:solidFill>
                            <a:schemeClr val="tx1"/>
                          </a:solidFill>
                          <a:latin typeface="Arial Narrow" pitchFamily="34" charset="0"/>
                        </a:rPr>
                        <a:t>Individual            </a:t>
                      </a:r>
                    </a:p>
                    <a:p>
                      <a:pPr marL="171450" indent="-171450" algn="l">
                        <a:buFont typeface="Arial" pitchFamily="34" charset="0"/>
                        <a:buChar char="•"/>
                      </a:pPr>
                      <a:r>
                        <a:rPr lang="en-US" sz="1000" b="0" i="0" baseline="0" dirty="0" smtClean="0">
                          <a:solidFill>
                            <a:schemeClr val="tx1"/>
                          </a:solidFill>
                          <a:latin typeface="Arial Narrow" pitchFamily="34" charset="0"/>
                        </a:rPr>
                        <a:t>Partner Activity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marL="171450" indent="-171450" algn="l">
                        <a:buFont typeface="Arial" pitchFamily="34" charset="0"/>
                        <a:buChar char="•"/>
                      </a:pPr>
                      <a:r>
                        <a:rPr lang="en-US" sz="1000" b="0" i="0" baseline="0" dirty="0" smtClean="0">
                          <a:solidFill>
                            <a:schemeClr val="tx1"/>
                          </a:solidFill>
                          <a:latin typeface="Arial Narrow" pitchFamily="34" charset="0"/>
                        </a:rPr>
                        <a:t>Cooperative Group Activity      </a:t>
                      </a:r>
                    </a:p>
                    <a:p>
                      <a:pPr marL="171450" indent="-171450" algn="l">
                        <a:buFont typeface="Arial" pitchFamily="34" charset="0"/>
                        <a:buChar char="•"/>
                      </a:pPr>
                      <a:r>
                        <a:rPr lang="en-US" sz="1000" b="0" i="0" baseline="0" dirty="0" smtClean="0">
                          <a:solidFill>
                            <a:schemeClr val="tx1"/>
                          </a:solidFill>
                          <a:latin typeface="Arial Narrow" pitchFamily="34" charset="0"/>
                        </a:rPr>
                        <a:t>Learning Stations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en-US"/>
                    </a:p>
                  </a:txBody>
                  <a:tcPr/>
                </a:tc>
                <a:tc rowSpan="6">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Posters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Graphic Organizers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Thinking Maps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Concrete Models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Brochure or pamphlet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Illustration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Graphs, charts, diagrams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Demonstration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Maps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3-Dimentional artifacts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Display Board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Story Board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Museum displays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Murals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Timelines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Advertisements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PowerPoint Presentation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Photographs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Video Presentation,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Interview,</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Performance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Promethean or Smart Board presentation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Podcast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“Rap” or Musical 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a:buFont typeface="Arial Narrow" pitchFamily="34" charset="0"/>
                        <a:buNone/>
                      </a:pPr>
                      <a:r>
                        <a:rPr lang="en-US" sz="1000" b="1" dirty="0" smtClean="0">
                          <a:solidFill>
                            <a:schemeClr val="tx1"/>
                          </a:solidFill>
                          <a:latin typeface="Arial Narrow" pitchFamily="34" charset="0"/>
                        </a:rPr>
                        <a:t>Performance</a:t>
                      </a:r>
                      <a:r>
                        <a:rPr lang="en-US" sz="1000" b="1" baseline="0" dirty="0" smtClean="0">
                          <a:solidFill>
                            <a:schemeClr val="tx1"/>
                          </a:solidFill>
                          <a:latin typeface="Arial Narrow" pitchFamily="34" charset="0"/>
                        </a:rPr>
                        <a:t> Indicators</a:t>
                      </a:r>
                      <a:endParaRPr lang="en-US" sz="10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208576">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rowSpan="5">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Rubric</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4-Point Scale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Checklist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100-Point Scale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Checked, but not Graded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86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baseline="0" dirty="0" smtClean="0">
                          <a:solidFill>
                            <a:schemeClr val="tx1"/>
                          </a:solidFill>
                          <a:latin typeface="Arial Narrow" pitchFamily="34" charset="0"/>
                        </a:rPr>
                        <a:t>Low Readiness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indent="0" algn="ctr">
                        <a:buFontTx/>
                        <a:buNone/>
                      </a:pPr>
                      <a:r>
                        <a:rPr lang="en-US" sz="1000" b="1" dirty="0" smtClean="0">
                          <a:solidFill>
                            <a:schemeClr val="tx1"/>
                          </a:solidFill>
                          <a:latin typeface="Arial Narrow" pitchFamily="34" charset="0"/>
                        </a:rPr>
                        <a:t>Structure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7184">
                <a:tc rowSpan="3">
                  <a:txBody>
                    <a:bodyPr/>
                    <a:lstStyle/>
                    <a:p>
                      <a:pPr marL="114300" indent="-114300" algn="l">
                        <a:buFont typeface="Arial" pitchFamily="34" charset="0"/>
                        <a:buChar char="•"/>
                      </a:pPr>
                      <a:r>
                        <a:rPr lang="en-US" sz="1000" b="0" dirty="0" smtClean="0">
                          <a:solidFill>
                            <a:schemeClr val="tx1"/>
                          </a:solidFill>
                          <a:latin typeface="Arial Narrow" pitchFamily="34" charset="0"/>
                        </a:rPr>
                        <a:t>TEKS</a:t>
                      </a:r>
                      <a:r>
                        <a:rPr lang="en-US" sz="1000" b="0" baseline="0" dirty="0" smtClean="0">
                          <a:solidFill>
                            <a:schemeClr val="tx1"/>
                          </a:solidFill>
                          <a:latin typeface="Arial Narrow" pitchFamily="34" charset="0"/>
                        </a:rPr>
                        <a:t> modifications (based upon IEP)</a:t>
                      </a:r>
                    </a:p>
                    <a:p>
                      <a:pPr marL="114300" indent="-114300" algn="l">
                        <a:buFont typeface="Arial" pitchFamily="34" charset="0"/>
                        <a:buChar char="•"/>
                      </a:pPr>
                      <a:r>
                        <a:rPr lang="en-US" sz="1000" b="0" baseline="0" dirty="0" smtClean="0">
                          <a:solidFill>
                            <a:schemeClr val="tx1"/>
                          </a:solidFill>
                          <a:latin typeface="Arial Narrow" pitchFamily="34" charset="0"/>
                        </a:rPr>
                        <a:t>Word bank</a:t>
                      </a:r>
                    </a:p>
                    <a:p>
                      <a:pPr marL="114300" indent="-114300" algn="l">
                        <a:buFont typeface="Arial" pitchFamily="34" charset="0"/>
                        <a:buChar char="•"/>
                      </a:pPr>
                      <a:r>
                        <a:rPr lang="en-US" sz="1000" b="0" baseline="0" dirty="0" smtClean="0">
                          <a:solidFill>
                            <a:schemeClr val="tx1"/>
                          </a:solidFill>
                          <a:latin typeface="Arial Narrow" pitchFamily="34" charset="0"/>
                        </a:rPr>
                        <a:t>Open-book references</a:t>
                      </a:r>
                    </a:p>
                    <a:p>
                      <a:pPr marL="114300" marR="0" indent="-1143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baseline="0" dirty="0" smtClean="0">
                          <a:solidFill>
                            <a:schemeClr val="tx1"/>
                          </a:solidFill>
                          <a:latin typeface="Arial Narrow" pitchFamily="34" charset="0"/>
                        </a:rPr>
                        <a:t>Partially completed graphic organizers for low readiness levels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itchFamily="34" charset="0"/>
                        <a:buChar char="•"/>
                      </a:pPr>
                      <a:r>
                        <a:rPr lang="en-US" sz="1000" b="0" i="0" baseline="0" dirty="0" smtClean="0">
                          <a:solidFill>
                            <a:schemeClr val="tx1"/>
                          </a:solidFill>
                          <a:latin typeface="Arial Narrow" pitchFamily="34" charset="0"/>
                        </a:rPr>
                        <a:t>In-class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Homework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Pre-test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Post-test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r>
              <a:tr h="18288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b="1"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baseline="0" dirty="0" smtClean="0">
                          <a:solidFill>
                            <a:schemeClr val="tx1"/>
                          </a:solidFill>
                          <a:latin typeface="Arial Narrow" pitchFamily="34" charset="0"/>
                        </a:rPr>
                        <a:t>Low Readiness Level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pPr algn="ctr"/>
                      <a:endParaRPr lang="en-US" sz="1000" dirty="0">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0220">
                <a:tc vMerge="1">
                  <a:txBody>
                    <a:bodyPr/>
                    <a:lstStyle/>
                    <a:p>
                      <a:pPr marL="171450" indent="-171450">
                        <a:buFont typeface="Arial Narrow" pitchFamily="34" charset="0"/>
                        <a:buChar char="_"/>
                      </a:pPr>
                      <a:endParaRPr lang="en-US" sz="9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itchFamily="34" charset="0"/>
                        <a:buChar char="•"/>
                      </a:pPr>
                      <a:r>
                        <a:rPr lang="en-US" sz="1000" b="0" i="0" dirty="0" smtClean="0">
                          <a:solidFill>
                            <a:schemeClr val="tx1"/>
                          </a:solidFill>
                          <a:latin typeface="Arial Narrow" pitchFamily="34" charset="0"/>
                        </a:rPr>
                        <a:t>Word bank</a:t>
                      </a:r>
                    </a:p>
                    <a:p>
                      <a:pPr marL="171450" indent="-171450">
                        <a:buFont typeface="Arial" pitchFamily="34" charset="0"/>
                        <a:buChar char="•"/>
                      </a:pPr>
                      <a:r>
                        <a:rPr lang="en-US" sz="1000" b="0" i="0" dirty="0" smtClean="0">
                          <a:solidFill>
                            <a:schemeClr val="tx1"/>
                          </a:solidFill>
                          <a:latin typeface="Arial Narrow" pitchFamily="34" charset="0"/>
                        </a:rPr>
                        <a:t>Partial outline</a:t>
                      </a:r>
                    </a:p>
                    <a:p>
                      <a:pPr marL="171450" indent="-171450">
                        <a:buFont typeface="Arial" pitchFamily="34" charset="0"/>
                        <a:buChar char="•"/>
                      </a:pPr>
                      <a:r>
                        <a:rPr lang="en-US" sz="1000" b="0" i="0" dirty="0" smtClean="0">
                          <a:solidFill>
                            <a:schemeClr val="tx1"/>
                          </a:solidFill>
                          <a:latin typeface="Arial Narrow" pitchFamily="34" charset="0"/>
                        </a:rPr>
                        <a:t>Sentence frames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171450" indent="-171450">
                        <a:buFont typeface="Arial" pitchFamily="34" charset="0"/>
                        <a:buChar char="•"/>
                      </a:pPr>
                      <a:r>
                        <a:rPr lang="en-US" sz="1000" b="0" i="0" dirty="0" smtClean="0">
                          <a:solidFill>
                            <a:schemeClr val="tx1"/>
                          </a:solidFill>
                          <a:latin typeface="Arial Narrow" pitchFamily="34" charset="0"/>
                        </a:rPr>
                        <a:t>Sentence starters</a:t>
                      </a:r>
                    </a:p>
                    <a:p>
                      <a:pPr marL="171450" indent="-171450">
                        <a:buFont typeface="Arial" pitchFamily="34" charset="0"/>
                        <a:buChar char="•"/>
                      </a:pPr>
                      <a:r>
                        <a:rPr lang="en-US" sz="1000" b="0" i="0" dirty="0" smtClean="0">
                          <a:solidFill>
                            <a:schemeClr val="tx1"/>
                          </a:solidFill>
                          <a:latin typeface="Arial Narrow" pitchFamily="34" charset="0"/>
                        </a:rPr>
                        <a:t>Partially completed</a:t>
                      </a:r>
                      <a:r>
                        <a:rPr lang="en-US" sz="1000" b="0" i="0" baseline="0" dirty="0" smtClean="0">
                          <a:solidFill>
                            <a:schemeClr val="tx1"/>
                          </a:solidFill>
                          <a:latin typeface="Arial Narrow" pitchFamily="34" charset="0"/>
                        </a:rPr>
                        <a:t> Thinking Map or graphic organizer,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pPr marL="109538" marR="0" lvl="0" indent="-109538" algn="l" defTabSz="914400" rtl="0" eaLnBrk="1" fontAlgn="auto" latinLnBrk="0" hangingPunct="1">
                        <a:lnSpc>
                          <a:spcPct val="100000"/>
                        </a:lnSpc>
                        <a:spcBef>
                          <a:spcPts val="0"/>
                        </a:spcBef>
                        <a:spcAft>
                          <a:spcPts val="0"/>
                        </a:spcAft>
                        <a:buClrTx/>
                        <a:buSzTx/>
                        <a:buFont typeface="Wingdings" pitchFamily="2" charset="2"/>
                        <a:buChar char="q"/>
                        <a:tabLst/>
                        <a:defRPr/>
                      </a:pPr>
                      <a:endPar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7000">
                <a:tc>
                  <a:txBody>
                    <a:bodyPr/>
                    <a:lstStyle/>
                    <a:p>
                      <a:pPr marL="0" indent="0" algn="ctr">
                        <a:buFontTx/>
                        <a:buNone/>
                      </a:pPr>
                      <a:r>
                        <a:rPr lang="en-US" sz="1000" b="1" dirty="0" smtClean="0">
                          <a:solidFill>
                            <a:schemeClr val="tx1"/>
                          </a:solidFill>
                          <a:latin typeface="Arial Narrow" pitchFamily="34" charset="0"/>
                        </a:rPr>
                        <a:t>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indent="0" algn="ctr">
                        <a:buFontTx/>
                        <a:buNone/>
                      </a:pPr>
                      <a:r>
                        <a:rPr lang="en-US" sz="1000" b="1" dirty="0" smtClean="0">
                          <a:solidFill>
                            <a:schemeClr val="tx1"/>
                          </a:solidFill>
                          <a:latin typeface="Arial Narrow" pitchFamily="34" charset="0"/>
                        </a:rPr>
                        <a:t>Advanced</a:t>
                      </a:r>
                      <a:r>
                        <a:rPr lang="en-US" sz="1000" b="1" baseline="0" dirty="0" smtClean="0">
                          <a:solidFill>
                            <a:schemeClr val="tx1"/>
                          </a:solidFill>
                          <a:latin typeface="Arial Narrow" pitchFamily="34" charset="0"/>
                        </a:rPr>
                        <a:t> Readiness Processes</a:t>
                      </a:r>
                      <a:endParaRPr lang="en-US" sz="10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prstClr val="black"/>
                          </a:solidFill>
                          <a:effectLst/>
                          <a:uLnTx/>
                          <a:uFillTx/>
                          <a:latin typeface="Arial Narrow" pitchFamily="34" charset="0"/>
                          <a:ea typeface="+mn-ea"/>
                          <a:cs typeface="+mn-cs"/>
                        </a:rPr>
                        <a:t>Written Artifacts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pPr marL="111125" marR="0" lvl="0" indent="-111125" algn="l" defTabSz="914400" rtl="0" eaLnBrk="1" fontAlgn="auto" latinLnBrk="0" hangingPunct="1">
                        <a:lnSpc>
                          <a:spcPct val="100000"/>
                        </a:lnSpc>
                        <a:spcBef>
                          <a:spcPts val="0"/>
                        </a:spcBef>
                        <a:spcAft>
                          <a:spcPts val="0"/>
                        </a:spcAft>
                        <a:buClrTx/>
                        <a:buSzTx/>
                        <a:buFont typeface="Wingdings" pitchFamily="2" charset="2"/>
                        <a:buChar char="q"/>
                        <a:tabLst/>
                        <a:defRPr/>
                      </a:pPr>
                      <a:endParaRPr kumimoji="0" lang="en-US" sz="900" b="0" i="0" u="none" strike="noStrike" kern="1200" cap="none" spc="0" normalizeH="0" baseline="0" noProof="0" dirty="0" smtClean="0">
                        <a:ln>
                          <a:noFill/>
                        </a:ln>
                        <a:solidFill>
                          <a:prstClr val="black"/>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US" sz="1000" b="1" dirty="0" smtClean="0">
                          <a:latin typeface="Arial Narrow" pitchFamily="34" charset="0"/>
                        </a:rPr>
                        <a:t>Unit Tests</a:t>
                      </a:r>
                      <a:endParaRPr lang="en-US" sz="1000" b="1" dirty="0">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228896">
                <a:tc rowSpan="5">
                  <a:txBody>
                    <a:bodyPr/>
                    <a:lstStyle/>
                    <a:p>
                      <a:pPr marL="171450" indent="-171450">
                        <a:buFont typeface="Arial" pitchFamily="34" charset="0"/>
                        <a:buChar char="•"/>
                      </a:pPr>
                      <a:r>
                        <a:rPr lang="en-US" sz="900" b="0" i="0" baseline="0" dirty="0" smtClean="0">
                          <a:solidFill>
                            <a:schemeClr val="tx1"/>
                          </a:solidFill>
                          <a:latin typeface="Arial Narrow" pitchFamily="34" charset="0"/>
                        </a:rPr>
                        <a:t>Spanish versions of Performance Indicator and/or Unit Test</a:t>
                      </a:r>
                    </a:p>
                    <a:p>
                      <a:pPr marL="0" indent="0">
                        <a:buFont typeface="Arial" pitchFamily="34" charset="0"/>
                        <a:buNone/>
                      </a:pPr>
                      <a:endParaRPr lang="en-US" sz="900" b="0"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171450" indent="-171450">
                        <a:buFont typeface="Arial" pitchFamily="34" charset="0"/>
                        <a:buChar char="•"/>
                      </a:pPr>
                      <a:r>
                        <a:rPr lang="en-US" sz="1000" b="0" i="0" baseline="0" dirty="0" smtClean="0">
                          <a:solidFill>
                            <a:schemeClr val="tx1"/>
                          </a:solidFill>
                          <a:latin typeface="Arial Narrow" pitchFamily="34" charset="0"/>
                        </a:rPr>
                        <a:t>Combine  Performance Indicators</a:t>
                      </a:r>
                    </a:p>
                    <a:p>
                      <a:pPr marL="171450" indent="-171450">
                        <a:buFont typeface="Arial" pitchFamily="34" charset="0"/>
                        <a:buChar char="•"/>
                      </a:pPr>
                      <a:r>
                        <a:rPr lang="en-US" sz="1000" b="0" i="0" baseline="0" dirty="0" smtClean="0">
                          <a:solidFill>
                            <a:schemeClr val="tx1"/>
                          </a:solidFill>
                          <a:latin typeface="Arial Narrow" pitchFamily="34" charset="0"/>
                        </a:rPr>
                        <a:t>Combine two different strategies (example: nonlinguistic representation + multi-media)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rowSpan="5"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Student journals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Manuals, “how to” instructions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Compositions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Narratives</a:t>
                      </a:r>
                    </a:p>
                    <a:p>
                      <a:pPr marL="171450" indent="-171450">
                        <a:buFont typeface="Arial" pitchFamily="34" charset="0"/>
                        <a:buChar char="•"/>
                      </a:pP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hMerge="1">
                  <a:txBody>
                    <a:bodyPr/>
                    <a:lstStyle/>
                    <a:p>
                      <a:endParaRPr lang="en-US"/>
                    </a:p>
                  </a:txBody>
                  <a:tcPr/>
                </a:tc>
                <a:tc rowSpan="5">
                  <a:txBody>
                    <a:bodyPr/>
                    <a:lstStyle/>
                    <a:p>
                      <a:pPr marL="171450" indent="-171450">
                        <a:buFont typeface="Arial" pitchFamily="34" charset="0"/>
                        <a:buChar char="•"/>
                      </a:pPr>
                      <a:r>
                        <a:rPr lang="en-US" sz="1000" b="0" i="0" baseline="0" dirty="0" smtClean="0">
                          <a:solidFill>
                            <a:schemeClr val="tx1"/>
                          </a:solidFill>
                          <a:latin typeface="Arial Narrow" pitchFamily="34" charset="0"/>
                        </a:rPr>
                        <a:t>Biographies</a:t>
                      </a:r>
                    </a:p>
                    <a:p>
                      <a:pPr marL="171450" indent="-171450">
                        <a:buFont typeface="Arial" pitchFamily="34" charset="0"/>
                        <a:buChar char="•"/>
                      </a:pPr>
                      <a:r>
                        <a:rPr lang="en-US" sz="1000" b="0" i="0" baseline="0" dirty="0" smtClean="0">
                          <a:solidFill>
                            <a:schemeClr val="tx1"/>
                          </a:solidFill>
                          <a:latin typeface="Arial Narrow" pitchFamily="34" charset="0"/>
                        </a:rPr>
                        <a:t>Paragraphs</a:t>
                      </a:r>
                    </a:p>
                    <a:p>
                      <a:pPr marL="171450" indent="-171450">
                        <a:buFont typeface="Arial" pitchFamily="34" charset="0"/>
                        <a:buChar char="•"/>
                      </a:pPr>
                      <a:r>
                        <a:rPr lang="en-US" sz="1000" b="0" i="0" baseline="0" dirty="0" smtClean="0">
                          <a:solidFill>
                            <a:schemeClr val="tx1"/>
                          </a:solidFill>
                          <a:latin typeface="Arial Narrow" pitchFamily="34" charset="0"/>
                        </a:rPr>
                        <a:t>Letters</a:t>
                      </a:r>
                    </a:p>
                    <a:p>
                      <a:pPr marL="171450" indent="-171450">
                        <a:buFont typeface="Arial" pitchFamily="34" charset="0"/>
                        <a:buChar char="•"/>
                      </a:pPr>
                      <a:r>
                        <a:rPr lang="en-US" sz="1000" b="0" i="0" baseline="0" dirty="0" smtClean="0">
                          <a:solidFill>
                            <a:schemeClr val="tx1"/>
                          </a:solidFill>
                          <a:latin typeface="Arial Narrow" pitchFamily="34" charset="0"/>
                        </a:rPr>
                        <a:t>Sentences</a:t>
                      </a:r>
                    </a:p>
                    <a:p>
                      <a:pPr marL="171450" indent="-171450">
                        <a:buFont typeface="Arial" pitchFamily="34" charset="0"/>
                        <a:buChar char="•"/>
                      </a:pP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marL="171450" indent="-171450">
                        <a:buFont typeface="Arial" pitchFamily="34" charset="0"/>
                        <a:buChar char="•"/>
                      </a:pPr>
                      <a:r>
                        <a:rPr lang="en-US" sz="1000" dirty="0" smtClean="0">
                          <a:latin typeface="Arial Narrow" pitchFamily="34" charset="0"/>
                        </a:rPr>
                        <a:t>Original poems, scripts, or stories</a:t>
                      </a:r>
                    </a:p>
                    <a:p>
                      <a:pPr marL="171450" indent="-171450">
                        <a:buFont typeface="Arial" pitchFamily="34" charset="0"/>
                        <a:buChar char="•"/>
                      </a:pPr>
                      <a:r>
                        <a:rPr lang="en-US" sz="1000" dirty="0" smtClean="0">
                          <a:latin typeface="Arial Narrow" pitchFamily="34" charset="0"/>
                        </a:rPr>
                        <a:t>Editorials</a:t>
                      </a:r>
                    </a:p>
                    <a:p>
                      <a:pPr marL="171450" indent="-171450">
                        <a:buFont typeface="Arial" pitchFamily="34" charset="0"/>
                        <a:buChar char="•"/>
                      </a:pPr>
                      <a:r>
                        <a:rPr lang="en-US" sz="1000" dirty="0" smtClean="0">
                          <a:latin typeface="Arial Narrow" pitchFamily="34" charset="0"/>
                        </a:rPr>
                        <a:t>3-2-1</a:t>
                      </a:r>
                      <a:r>
                        <a:rPr lang="en-US" sz="1000" baseline="0" dirty="0" smtClean="0">
                          <a:latin typeface="Arial Narrow" pitchFamily="34" charset="0"/>
                        </a:rPr>
                        <a:t> Summary</a:t>
                      </a:r>
                    </a:p>
                    <a:p>
                      <a:pPr marL="171450" indent="-171450">
                        <a:buFont typeface="Arial" pitchFamily="34" charset="0"/>
                        <a:buChar char="•"/>
                      </a:pPr>
                      <a:r>
                        <a:rPr lang="en-US" sz="1000" baseline="0" dirty="0" smtClean="0">
                          <a:latin typeface="Arial Narrow" pitchFamily="34" charset="0"/>
                        </a:rPr>
                        <a:t>1-Minute Paper</a:t>
                      </a:r>
                      <a:endParaRPr lang="en-US" sz="1000" dirty="0" smtClean="0">
                        <a:latin typeface="Arial Narrow" pitchFamily="34" charset="0"/>
                      </a:endParaRPr>
                    </a:p>
                    <a:p>
                      <a:pPr marL="171450" indent="-171450">
                        <a:buFont typeface="Arial" pitchFamily="34" charset="0"/>
                        <a:buChar char="•"/>
                      </a:pP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marL="112713" marR="0" lvl="0" indent="-11271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4-Point Scale</a:t>
                      </a:r>
                    </a:p>
                    <a:p>
                      <a:pPr marL="112713" marR="0" lvl="0" indent="-11271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100-Point Scale</a:t>
                      </a:r>
                    </a:p>
                    <a:p>
                      <a:pPr marL="233363" marR="0" lvl="0" indent="-1206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1000" b="0" i="1" u="none" strike="noStrike" kern="1200" cap="none" spc="0" normalizeH="0" baseline="0" noProof="0" dirty="0" smtClean="0">
                          <a:ln>
                            <a:noFill/>
                          </a:ln>
                          <a:solidFill>
                            <a:prstClr val="black"/>
                          </a:solidFill>
                          <a:effectLst/>
                          <a:uLnTx/>
                          <a:uFillTx/>
                          <a:latin typeface="Arial Narrow" pitchFamily="34" charset="0"/>
                          <a:ea typeface="+mn-ea"/>
                          <a:cs typeface="+mn-cs"/>
                        </a:rPr>
                        <a:t>Each question weighted the same</a:t>
                      </a:r>
                    </a:p>
                    <a:p>
                      <a:pPr marL="233363" marR="0" lvl="0" indent="-1206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1000" b="0" i="1" u="none" strike="noStrike" kern="1200" cap="none" spc="0" normalizeH="0" baseline="0" noProof="0" dirty="0" smtClean="0">
                          <a:ln>
                            <a:noFill/>
                          </a:ln>
                          <a:solidFill>
                            <a:prstClr val="black"/>
                          </a:solidFill>
                          <a:effectLst/>
                          <a:uLnTx/>
                          <a:uFillTx/>
                          <a:latin typeface="Arial Narrow" pitchFamily="34" charset="0"/>
                          <a:ea typeface="+mn-ea"/>
                          <a:cs typeface="+mn-cs"/>
                        </a:rPr>
                        <a:t>Each question weighted according to difficulty level</a:t>
                      </a:r>
                    </a:p>
                    <a:p>
                      <a:pPr marL="112713" marR="0" lvl="0" indent="-11271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Checked, but not Graded</a:t>
                      </a:r>
                    </a:p>
                    <a:p>
                      <a:pPr marL="112713" marR="0" lvl="0" indent="-11271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Narrow" pitchFamily="34" charset="0"/>
                          <a:ea typeface="+mn-ea"/>
                          <a:cs typeface="+mn-cs"/>
                        </a:rPr>
                        <a:t>Stars &amp; Steps Chart</a:t>
                      </a:r>
                    </a:p>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400">
                <a:tc vMerge="1">
                  <a:txBody>
                    <a:bodyPr/>
                    <a:lstStyle/>
                    <a:p>
                      <a:pPr marL="0" indent="0" algn="ctr">
                        <a:buFontTx/>
                        <a:buNone/>
                      </a:pPr>
                      <a:endParaRPr lang="en-US" sz="9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indent="0" algn="ctr">
                        <a:buFontTx/>
                        <a:buNone/>
                      </a:pPr>
                      <a:r>
                        <a:rPr lang="en-US" sz="1000" b="1" dirty="0" smtClean="0">
                          <a:solidFill>
                            <a:schemeClr val="tx1"/>
                          </a:solidFill>
                          <a:latin typeface="Arial Narrow" pitchFamily="34" charset="0"/>
                        </a:rPr>
                        <a:t>Learning Styles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005840">
                <a:tc vMerge="1">
                  <a:txBody>
                    <a:bodyPr/>
                    <a:lstStyle/>
                    <a:p>
                      <a:pPr marL="171450" indent="-171450">
                        <a:buFont typeface="Arial Narrow" pitchFamily="34" charset="0"/>
                        <a:buChar char="_"/>
                      </a:pPr>
                      <a:endParaRPr lang="en-US" sz="900" b="0"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171450" indent="-171450">
                        <a:buFont typeface="Arial" pitchFamily="34" charset="0"/>
                        <a:buChar char="•"/>
                      </a:pPr>
                      <a:r>
                        <a:rPr lang="en-US" sz="1000" b="0" i="0" u="sng" baseline="0" dirty="0" smtClean="0">
                          <a:solidFill>
                            <a:schemeClr val="tx1"/>
                          </a:solidFill>
                          <a:latin typeface="Arial Narrow" pitchFamily="34" charset="0"/>
                        </a:rPr>
                        <a:t>Auditory/Verbal</a:t>
                      </a:r>
                      <a:r>
                        <a:rPr lang="en-US" sz="1000" b="0" i="0" u="none" baseline="0" dirty="0" smtClean="0">
                          <a:solidFill>
                            <a:schemeClr val="tx1"/>
                          </a:solidFill>
                          <a:latin typeface="Arial Narrow" pitchFamily="34" charset="0"/>
                        </a:rPr>
                        <a:t>: </a:t>
                      </a:r>
                      <a:r>
                        <a:rPr lang="en-US" sz="1000" b="0" i="0" baseline="0" dirty="0" smtClean="0">
                          <a:solidFill>
                            <a:schemeClr val="tx1"/>
                          </a:solidFill>
                          <a:latin typeface="Arial Narrow" pitchFamily="34" charset="0"/>
                        </a:rPr>
                        <a:t>Cooperative Learning structures, presentations, Podcasts</a:t>
                      </a:r>
                    </a:p>
                    <a:p>
                      <a:pPr marL="171450" indent="-171450">
                        <a:buFont typeface="Arial" pitchFamily="34" charset="0"/>
                        <a:buChar char="•"/>
                      </a:pPr>
                      <a:r>
                        <a:rPr lang="en-US" sz="1000" b="0" i="0" u="sng" baseline="0" dirty="0" smtClean="0">
                          <a:solidFill>
                            <a:schemeClr val="tx1"/>
                          </a:solidFill>
                          <a:latin typeface="Arial Narrow" pitchFamily="34" charset="0"/>
                        </a:rPr>
                        <a:t>Tactile/Kinesthetic</a:t>
                      </a:r>
                      <a:r>
                        <a:rPr lang="en-US" sz="1000" b="0" i="0" baseline="0" dirty="0" smtClean="0">
                          <a:solidFill>
                            <a:schemeClr val="tx1"/>
                          </a:solidFill>
                          <a:latin typeface="Arial Narrow" pitchFamily="34" charset="0"/>
                        </a:rPr>
                        <a:t>:  models, card sorts, demonstrations</a:t>
                      </a:r>
                    </a:p>
                    <a:p>
                      <a:pPr marL="171450" indent="-171450">
                        <a:buFont typeface="Arial" pitchFamily="34" charset="0"/>
                        <a:buChar char="•"/>
                      </a:pPr>
                      <a:r>
                        <a:rPr lang="en-US" sz="1000" b="0" i="0" u="sng" baseline="0" dirty="0" smtClean="0">
                          <a:solidFill>
                            <a:schemeClr val="tx1"/>
                          </a:solidFill>
                          <a:latin typeface="Arial Narrow" pitchFamily="34" charset="0"/>
                        </a:rPr>
                        <a:t>Visual</a:t>
                      </a:r>
                      <a:r>
                        <a:rPr lang="en-US" sz="1000" b="0" i="0" baseline="0" dirty="0" smtClean="0">
                          <a:solidFill>
                            <a:schemeClr val="tx1"/>
                          </a:solidFill>
                          <a:latin typeface="Arial Narrow" pitchFamily="34" charset="0"/>
                        </a:rPr>
                        <a:t>: graphic organizers, color-coding, Thinking Maps, models; uses of highlighters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21920">
                <a:tc vMerge="1">
                  <a:txBody>
                    <a:bodyPr/>
                    <a:lstStyle/>
                    <a:p>
                      <a:pPr marL="0" indent="0" algn="ctr">
                        <a:buFontTx/>
                        <a:buNone/>
                      </a:pPr>
                      <a:endParaRPr lang="en-US" sz="900" b="1"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indent="0" algn="ctr">
                        <a:buFontTx/>
                        <a:buNone/>
                      </a:pPr>
                      <a:r>
                        <a:rPr lang="en-US" sz="1000" b="1" i="0" baseline="0" dirty="0" smtClean="0">
                          <a:solidFill>
                            <a:schemeClr val="tx1"/>
                          </a:solidFill>
                          <a:latin typeface="Arial Narrow" pitchFamily="34" charset="0"/>
                        </a:rPr>
                        <a:t>ELL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2"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en-US"/>
                    </a:p>
                  </a:txBody>
                  <a:tcPr/>
                </a:tc>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00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1920">
                <a:tc vMerge="1">
                  <a:txBody>
                    <a:bodyPr/>
                    <a:lstStyle/>
                    <a:p>
                      <a:pPr marL="171450" indent="-171450">
                        <a:buFont typeface="Arial Narrow" pitchFamily="34" charset="0"/>
                        <a:buChar char="_"/>
                      </a:pPr>
                      <a:endParaRPr lang="en-US" sz="900" b="0" i="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171450" indent="-171450">
                        <a:buFont typeface="Arial" pitchFamily="34" charset="0"/>
                        <a:buChar char="•"/>
                      </a:pPr>
                      <a:r>
                        <a:rPr lang="en-US" sz="1000" b="0" i="0" baseline="0" dirty="0" smtClean="0">
                          <a:solidFill>
                            <a:schemeClr val="tx1"/>
                          </a:solidFill>
                          <a:latin typeface="Arial Narrow" pitchFamily="34" charset="0"/>
                        </a:rPr>
                        <a:t>Any of the strategies above</a:t>
                      </a:r>
                    </a:p>
                    <a:p>
                      <a:pPr marL="171450" indent="-171450">
                        <a:buFont typeface="Arial" pitchFamily="34" charset="0"/>
                        <a:buChar char="•"/>
                      </a:pPr>
                      <a:r>
                        <a:rPr lang="en-US" sz="1000" b="0" i="0" baseline="0" dirty="0" smtClean="0">
                          <a:solidFill>
                            <a:schemeClr val="tx1"/>
                          </a:solidFill>
                          <a:latin typeface="Arial Narrow" pitchFamily="34" charset="0"/>
                        </a:rPr>
                        <a:t>Dictionary/glossary use</a:t>
                      </a:r>
                    </a:p>
                    <a:p>
                      <a:pPr marL="171450" indent="-171450">
                        <a:buFont typeface="Arial" pitchFamily="34" charset="0"/>
                        <a:buChar char="•"/>
                      </a:pPr>
                      <a:r>
                        <a:rPr lang="en-US" sz="1000" b="0" i="0" baseline="0" dirty="0" smtClean="0">
                          <a:solidFill>
                            <a:schemeClr val="tx1"/>
                          </a:solidFill>
                          <a:latin typeface="Arial Narrow" pitchFamily="34" charset="0"/>
                        </a:rPr>
                        <a:t>Oral testing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Translations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Verbal &amp; nonverbal instructions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0" baseline="0" dirty="0" smtClean="0">
                          <a:solidFill>
                            <a:schemeClr val="tx1"/>
                          </a:solidFill>
                          <a:latin typeface="Arial Narrow" pitchFamily="34" charset="0"/>
                        </a:rPr>
                        <a:t>Visual cues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34938" y="144463"/>
          <a:ext cx="8897039" cy="6583680"/>
        </p:xfrm>
        <a:graphic>
          <a:graphicData uri="http://schemas.openxmlformats.org/drawingml/2006/table">
            <a:tbl>
              <a:tblPr firstRow="1" bandRow="1">
                <a:tableStyleId>{5C22544A-7EE6-4342-B048-85BDC9FD1C3A}</a:tableStyleId>
              </a:tblPr>
              <a:tblGrid>
                <a:gridCol w="8897039"/>
              </a:tblGrid>
              <a:tr h="152400">
                <a:tc>
                  <a:txBody>
                    <a:bodyPr/>
                    <a:lstStyle/>
                    <a:p>
                      <a:pPr algn="l"/>
                      <a:r>
                        <a:rPr lang="en-US" sz="1400" b="1" dirty="0" smtClean="0">
                          <a:solidFill>
                            <a:schemeClr val="tx1"/>
                          </a:solidFill>
                          <a:latin typeface="Arial Narrow" pitchFamily="34" charset="0"/>
                        </a:rPr>
                        <a:t>Step 4: To</a:t>
                      </a:r>
                      <a:r>
                        <a:rPr lang="en-US" sz="1400" b="1" baseline="0" dirty="0" smtClean="0">
                          <a:solidFill>
                            <a:schemeClr val="tx1"/>
                          </a:solidFill>
                          <a:latin typeface="Arial Narrow" pitchFamily="34" charset="0"/>
                        </a:rPr>
                        <a:t> maintain concept-based instruction, m</a:t>
                      </a:r>
                      <a:r>
                        <a:rPr lang="en-US" sz="1400" b="1" dirty="0" smtClean="0">
                          <a:solidFill>
                            <a:schemeClr val="tx1"/>
                          </a:solidFill>
                          <a:latin typeface="Arial Narrow" pitchFamily="34" charset="0"/>
                        </a:rPr>
                        <a:t>ake</a:t>
                      </a:r>
                      <a:r>
                        <a:rPr lang="en-US" sz="1400" b="1" baseline="0" dirty="0" smtClean="0">
                          <a:solidFill>
                            <a:schemeClr val="tx1"/>
                          </a:solidFill>
                          <a:latin typeface="Arial Narrow" pitchFamily="34" charset="0"/>
                        </a:rPr>
                        <a:t> and post  a separate Anchor Chart  for each of the major C</a:t>
                      </a:r>
                      <a:r>
                        <a:rPr lang="en-US" sz="1400" b="1" dirty="0" smtClean="0">
                          <a:solidFill>
                            <a:schemeClr val="tx1"/>
                          </a:solidFill>
                          <a:latin typeface="Arial Narrow" pitchFamily="34" charset="0"/>
                        </a:rPr>
                        <a:t>ONCEPTS</a:t>
                      </a:r>
                      <a:r>
                        <a:rPr lang="en-US" sz="1400" b="1" baseline="0" dirty="0" smtClean="0">
                          <a:solidFill>
                            <a:schemeClr val="tx1"/>
                          </a:solidFill>
                          <a:latin typeface="Arial Narrow" pitchFamily="34" charset="0"/>
                        </a:rPr>
                        <a:t> and post a chart listing the KEY UNDERSTANDINGS.</a:t>
                      </a:r>
                      <a:endParaRPr lang="en-US" sz="1400" b="1"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551982">
                <a:tc>
                  <a:txBody>
                    <a:bodyPr/>
                    <a:lstStyle/>
                    <a:p>
                      <a:pPr marL="225425" indent="-225425">
                        <a:buFont typeface="Wingdings" pitchFamily="2" charset="2"/>
                        <a:buChar char="q"/>
                      </a:pPr>
                      <a:r>
                        <a:rPr lang="en-US" sz="1200" b="1" dirty="0" smtClean="0">
                          <a:latin typeface="Arial Narrow" pitchFamily="34" charset="0"/>
                        </a:rPr>
                        <a:t>Create</a:t>
                      </a:r>
                      <a:r>
                        <a:rPr lang="en-US" sz="1200" b="1" baseline="0" dirty="0" smtClean="0">
                          <a:latin typeface="Arial Narrow" pitchFamily="34" charset="0"/>
                        </a:rPr>
                        <a:t> a chart listing all the KEY UNDERSTANDINGS and post it in the room throughout the unit.</a:t>
                      </a:r>
                    </a:p>
                    <a:p>
                      <a:pPr marL="0" indent="0">
                        <a:buFont typeface="Wingdings" pitchFamily="2" charset="2"/>
                        <a:buNone/>
                      </a:pPr>
                      <a:endParaRPr lang="en-US" sz="1200" b="1" baseline="0" dirty="0" smtClean="0">
                        <a:latin typeface="Arial Narrow" pitchFamily="34" charset="0"/>
                      </a:endParaRPr>
                    </a:p>
                    <a:p>
                      <a:pPr marL="285750" indent="-285750">
                        <a:buFont typeface="Wingdings" pitchFamily="2" charset="2"/>
                        <a:buChar char="q"/>
                      </a:pPr>
                      <a:r>
                        <a:rPr lang="en-US" sz="1200" b="1" baseline="0" dirty="0" smtClean="0">
                          <a:latin typeface="Arial Narrow" pitchFamily="34" charset="0"/>
                        </a:rPr>
                        <a:t>Create an Anchor Chart for each of the CONCEPTS</a:t>
                      </a:r>
                      <a:r>
                        <a:rPr lang="en-US" sz="1200" i="1" baseline="0" dirty="0" smtClean="0">
                          <a:latin typeface="Arial Narrow" pitchFamily="34" charset="0"/>
                        </a:rPr>
                        <a:t>. These charts “anchor” student thinking during the unit and follow 5 criteria:</a:t>
                      </a:r>
                    </a:p>
                    <a:p>
                      <a:pPr marL="0" indent="0">
                        <a:buFont typeface="Wingdings" pitchFamily="2" charset="2"/>
                        <a:buNone/>
                      </a:pPr>
                      <a:r>
                        <a:rPr lang="en-US" sz="1200" i="1" baseline="0" dirty="0" smtClean="0">
                          <a:latin typeface="Arial Narrow" pitchFamily="34" charset="0"/>
                        </a:rPr>
                        <a:t>        1.) Focuses on a single concept.</a:t>
                      </a:r>
                    </a:p>
                    <a:p>
                      <a:pPr marL="285750" indent="0">
                        <a:buFontTx/>
                        <a:buNone/>
                      </a:pPr>
                      <a:r>
                        <a:rPr lang="en-US" sz="1200" i="1" baseline="0" dirty="0" smtClean="0">
                          <a:latin typeface="Arial Narrow" pitchFamily="34" charset="0"/>
                        </a:rPr>
                        <a:t>2.) Co-constructed WITH the students.</a:t>
                      </a:r>
                    </a:p>
                    <a:p>
                      <a:pPr marL="569913" indent="-284163">
                        <a:buFontTx/>
                        <a:buNone/>
                      </a:pPr>
                      <a:r>
                        <a:rPr lang="en-US" sz="1200" i="1" baseline="0" dirty="0" smtClean="0">
                          <a:latin typeface="Arial Narrow" pitchFamily="34" charset="0"/>
                        </a:rPr>
                        <a:t>3.) Presented in an organized format [Circle Map, concept map, T-chart, Venn Diagram, list, or any other graphic representation].</a:t>
                      </a:r>
                    </a:p>
                    <a:p>
                      <a:pPr marL="285750" indent="0">
                        <a:buFontTx/>
                        <a:buNone/>
                      </a:pPr>
                      <a:r>
                        <a:rPr lang="en-US" sz="1200" i="1" baseline="0" dirty="0" smtClean="0">
                          <a:latin typeface="Arial Narrow" pitchFamily="34" charset="0"/>
                        </a:rPr>
                        <a:t>4.) Reflects a developmentally appropriate format.</a:t>
                      </a:r>
                    </a:p>
                    <a:p>
                      <a:pPr marL="285750" indent="0">
                        <a:buFontTx/>
                        <a:buNone/>
                      </a:pPr>
                      <a:r>
                        <a:rPr lang="en-US" sz="1200" i="1" baseline="0" dirty="0" smtClean="0">
                          <a:latin typeface="Arial Narrow" pitchFamily="34" charset="0"/>
                        </a:rPr>
                        <a:t>5.) Allows for additional ideas, examples, and deeper understandings as the unit progresses.</a:t>
                      </a:r>
                    </a:p>
                    <a:p>
                      <a:pPr marL="285750" indent="0">
                        <a:buFontTx/>
                        <a:buNone/>
                      </a:pPr>
                      <a:endParaRPr lang="en-US" sz="1200" i="1" baseline="0" dirty="0" smtClean="0">
                        <a:latin typeface="Arial Narrow" pitchFamily="34" charset="0"/>
                      </a:endParaRPr>
                    </a:p>
                    <a:p>
                      <a:pPr marL="225425" indent="-225425">
                        <a:spcBef>
                          <a:spcPts val="0"/>
                        </a:spcBef>
                        <a:buFont typeface="Wingdings" pitchFamily="2" charset="2"/>
                        <a:buChar char="q"/>
                      </a:pPr>
                      <a:r>
                        <a:rPr lang="en-US" sz="1200" b="1" baseline="0" dirty="0" smtClean="0">
                          <a:latin typeface="Arial Narrow" pitchFamily="34" charset="0"/>
                        </a:rPr>
                        <a:t>Frequently throughout the unit, ask students these questions to continually link lesson activities and objectives with the CONCEPTS and KEY UNDERSTANDINGS</a:t>
                      </a:r>
                      <a:r>
                        <a:rPr lang="en-US" sz="1200" baseline="0" dirty="0" smtClean="0">
                          <a:latin typeface="Arial Narrow" pitchFamily="34" charset="0"/>
                        </a:rPr>
                        <a:t>:</a:t>
                      </a:r>
                    </a:p>
                    <a:p>
                      <a:pPr marL="401638" indent="-174625">
                        <a:buFont typeface="Wingdings" pitchFamily="2" charset="2"/>
                        <a:buChar char="§"/>
                      </a:pPr>
                      <a:r>
                        <a:rPr lang="en-US" sz="1200" i="1" baseline="0" dirty="0" smtClean="0">
                          <a:latin typeface="Arial Narrow" pitchFamily="34" charset="0"/>
                        </a:rPr>
                        <a:t>Which KEY UNDERSTANDING fits with the activity we are doing right now?</a:t>
                      </a:r>
                    </a:p>
                    <a:p>
                      <a:pPr marL="401638" indent="-174625">
                        <a:buFont typeface="Wingdings" pitchFamily="2" charset="2"/>
                        <a:buChar char="§"/>
                      </a:pPr>
                      <a:r>
                        <a:rPr lang="en-US" sz="1200" i="1" baseline="0" dirty="0" smtClean="0">
                          <a:solidFill>
                            <a:schemeClr val="tx1"/>
                          </a:solidFill>
                          <a:latin typeface="Arial Narrow" pitchFamily="34" charset="0"/>
                        </a:rPr>
                        <a:t>Which CONCEPT is a “big idea” for what we are learning today? </a:t>
                      </a:r>
                    </a:p>
                    <a:p>
                      <a:pPr marL="401638" indent="-174625">
                        <a:buFont typeface="Wingdings" pitchFamily="2" charset="2"/>
                        <a:buChar char="§"/>
                      </a:pPr>
                      <a:r>
                        <a:rPr lang="en-US" sz="1200" i="1" baseline="0" dirty="0" smtClean="0">
                          <a:solidFill>
                            <a:schemeClr val="tx1"/>
                          </a:solidFill>
                          <a:latin typeface="Arial Narrow" pitchFamily="34" charset="0"/>
                        </a:rPr>
                        <a:t>What can we add to our Anchor Charts from what we have learned today?</a:t>
                      </a:r>
                    </a:p>
                    <a:p>
                      <a:pPr marL="227013" indent="0">
                        <a:buFont typeface="Wingdings" pitchFamily="2" charset="2"/>
                        <a:buNone/>
                      </a:pPr>
                      <a:endParaRPr lang="en-US" sz="1200" i="1" baseline="0" dirty="0" smtClean="0">
                        <a:solidFill>
                          <a:schemeClr val="tx1"/>
                        </a:solidFill>
                        <a:latin typeface="Arial Narrow" pitchFamily="34" charset="0"/>
                      </a:endParaRPr>
                    </a:p>
                    <a:p>
                      <a:pPr marL="173038" indent="-171450">
                        <a:buFont typeface="Wingdings" pitchFamily="2" charset="2"/>
                        <a:buChar char="q"/>
                      </a:pPr>
                      <a:r>
                        <a:rPr lang="en-US" sz="1200" b="1" i="0" baseline="0" dirty="0" smtClean="0">
                          <a:solidFill>
                            <a:schemeClr val="tx1"/>
                          </a:solidFill>
                          <a:latin typeface="Arial Narrow" pitchFamily="34" charset="0"/>
                        </a:rPr>
                        <a:t> Example of Key Understanding Chart:                                             Examples of Anchor Charts: Ideas Added throughout the Unit</a:t>
                      </a:r>
                      <a:endParaRPr lang="en-US" sz="1200" i="1" baseline="0" dirty="0" smtClean="0">
                        <a:solidFill>
                          <a:schemeClr val="tx1"/>
                        </a:solidFill>
                        <a:latin typeface="Arial Narrow" pitchFamily="34" charset="0"/>
                      </a:endParaRPr>
                    </a:p>
                    <a:p>
                      <a:pPr marL="1588" indent="0">
                        <a:buFont typeface="Wingdings" pitchFamily="2" charset="2"/>
                        <a:buNone/>
                      </a:pPr>
                      <a:endParaRPr lang="en-US" sz="1200" i="1" baseline="0" dirty="0" smtClean="0">
                        <a:solidFill>
                          <a:schemeClr val="tx1"/>
                        </a:solidFill>
                        <a:latin typeface="Arial Narrow" pitchFamily="34" charset="0"/>
                      </a:endParaRPr>
                    </a:p>
                    <a:p>
                      <a:pPr marL="1588" indent="0">
                        <a:buFont typeface="Wingdings" pitchFamily="2" charset="2"/>
                        <a:buNone/>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401638" indent="-174625">
                        <a:buFont typeface="Wingdings" pitchFamily="2" charset="2"/>
                        <a:buChar char="§"/>
                      </a:pPr>
                      <a:endParaRPr lang="en-US" sz="1200" i="1" baseline="0" dirty="0" smtClean="0">
                        <a:solidFill>
                          <a:schemeClr val="tx1"/>
                        </a:solidFill>
                        <a:latin typeface="Arial Narrow" pitchFamily="34" charset="0"/>
                      </a:endParaRPr>
                    </a:p>
                    <a:p>
                      <a:pPr marL="227013" indent="0">
                        <a:buFont typeface="Wingdings" pitchFamily="2" charset="2"/>
                        <a:buNone/>
                      </a:pPr>
                      <a:endParaRPr lang="en-US" sz="1200" i="1" baseline="0" dirty="0" smtClean="0">
                        <a:solidFill>
                          <a:schemeClr val="tx1"/>
                        </a:solidFill>
                        <a:latin typeface="Arial Narrow" pitchFamily="34" charset="0"/>
                      </a:endParaRPr>
                    </a:p>
                    <a:p>
                      <a:pPr marL="227013" indent="0">
                        <a:buFont typeface="Wingdings" pitchFamily="2" charset="2"/>
                        <a:buNone/>
                      </a:pPr>
                      <a:endParaRPr lang="en-US" sz="2000" i="1"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174625"/>
          <a:ext cx="8823404" cy="6366825"/>
        </p:xfrm>
        <a:graphic>
          <a:graphicData uri="http://schemas.openxmlformats.org/drawingml/2006/table">
            <a:tbl>
              <a:tblPr firstRow="1" bandRow="1">
                <a:tableStyleId>{5C22544A-7EE6-4342-B048-85BDC9FD1C3A}</a:tableStyleId>
              </a:tblPr>
              <a:tblGrid>
                <a:gridCol w="1110975"/>
                <a:gridCol w="1650637"/>
                <a:gridCol w="750289"/>
                <a:gridCol w="825318"/>
                <a:gridCol w="1965212"/>
                <a:gridCol w="1561149"/>
                <a:gridCol w="959824"/>
              </a:tblGrid>
              <a:tr h="248936">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Arial Narrow" pitchFamily="34" charset="0"/>
                        </a:rPr>
                        <a:t>Step 5:</a:t>
                      </a:r>
                      <a:r>
                        <a:rPr lang="en-US" sz="1400" b="1" baseline="0" dirty="0" smtClean="0">
                          <a:solidFill>
                            <a:schemeClr val="tx1"/>
                          </a:solidFill>
                          <a:latin typeface="Arial Narrow" pitchFamily="34" charset="0"/>
                        </a:rPr>
                        <a:t>  </a:t>
                      </a:r>
                      <a:r>
                        <a:rPr lang="en-US" sz="1400" b="1" dirty="0" smtClean="0">
                          <a:solidFill>
                            <a:schemeClr val="tx1"/>
                          </a:solidFill>
                          <a:latin typeface="Arial Narrow" pitchFamily="34" charset="0"/>
                        </a:rPr>
                        <a:t>Plan</a:t>
                      </a:r>
                      <a:r>
                        <a:rPr lang="en-US" sz="1400" b="1" baseline="0" dirty="0" smtClean="0">
                          <a:solidFill>
                            <a:schemeClr val="tx1"/>
                          </a:solidFill>
                          <a:latin typeface="Arial Narrow" pitchFamily="34" charset="0"/>
                        </a:rPr>
                        <a:t> strategies for each step of Marzano’s 6-Step Process for the Key Academic Vocabulary Terms on the IFD.</a:t>
                      </a:r>
                      <a:endParaRPr lang="en-US" sz="1200" b="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8086">
                <a:tc>
                  <a:txBody>
                    <a:bodyPr/>
                    <a:lstStyle/>
                    <a:p>
                      <a:pPr algn="ctr"/>
                      <a:r>
                        <a:rPr lang="en-US" sz="1000" b="1" i="0" dirty="0" smtClean="0">
                          <a:solidFill>
                            <a:schemeClr val="tx1"/>
                          </a:solidFill>
                          <a:latin typeface="Arial Narrow" pitchFamily="34" charset="0"/>
                        </a:rPr>
                        <a:t>Vocabulary Term</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 1:</a:t>
                      </a:r>
                    </a:p>
                    <a:p>
                      <a:pPr algn="ctr"/>
                      <a:r>
                        <a:rPr lang="en-US" sz="1000" b="1" i="0" dirty="0" smtClean="0">
                          <a:solidFill>
                            <a:schemeClr val="tx1"/>
                          </a:solidFill>
                          <a:latin typeface="Arial Narrow" pitchFamily="34" charset="0"/>
                        </a:rPr>
                        <a:t>Teacher Describes Term</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 2:</a:t>
                      </a:r>
                    </a:p>
                    <a:p>
                      <a:pPr algn="ctr"/>
                      <a:r>
                        <a:rPr lang="en-US" sz="1000" b="1" i="0" dirty="0" smtClean="0">
                          <a:solidFill>
                            <a:schemeClr val="tx1"/>
                          </a:solidFill>
                          <a:latin typeface="Arial Narrow" pitchFamily="34" charset="0"/>
                        </a:rPr>
                        <a:t>Students Restate</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 3: </a:t>
                      </a:r>
                    </a:p>
                    <a:p>
                      <a:pPr algn="ctr"/>
                      <a:r>
                        <a:rPr lang="en-US" sz="1000" b="1" i="0" dirty="0" smtClean="0">
                          <a:solidFill>
                            <a:schemeClr val="tx1"/>
                          </a:solidFill>
                          <a:latin typeface="Arial Narrow" pitchFamily="34" charset="0"/>
                        </a:rPr>
                        <a:t>Students Illustrate</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 4:</a:t>
                      </a:r>
                    </a:p>
                    <a:p>
                      <a:pPr algn="ctr"/>
                      <a:r>
                        <a:rPr lang="en-US" sz="1000" b="1" i="0" dirty="0" smtClean="0">
                          <a:solidFill>
                            <a:schemeClr val="tx1"/>
                          </a:solidFill>
                          <a:latin typeface="Arial Narrow" pitchFamily="34" charset="0"/>
                        </a:rPr>
                        <a:t>Students Engage</a:t>
                      </a:r>
                      <a:r>
                        <a:rPr lang="en-US" sz="1000" b="1" i="0" baseline="0" dirty="0" smtClean="0">
                          <a:solidFill>
                            <a:schemeClr val="tx1"/>
                          </a:solidFill>
                          <a:latin typeface="Arial Narrow" pitchFamily="34" charset="0"/>
                        </a:rPr>
                        <a:t> in Activities with the Terms</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 5:</a:t>
                      </a:r>
                    </a:p>
                    <a:p>
                      <a:pPr algn="ctr"/>
                      <a:r>
                        <a:rPr lang="en-US" sz="1000" b="1" i="0" dirty="0" smtClean="0">
                          <a:solidFill>
                            <a:schemeClr val="tx1"/>
                          </a:solidFill>
                          <a:latin typeface="Arial Narrow" pitchFamily="34" charset="0"/>
                        </a:rPr>
                        <a:t>Students Talk about the Terms</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i="0" dirty="0" smtClean="0">
                          <a:solidFill>
                            <a:schemeClr val="tx1"/>
                          </a:solidFill>
                          <a:latin typeface="Arial Narrow" pitchFamily="34" charset="0"/>
                        </a:rPr>
                        <a:t>Step</a:t>
                      </a:r>
                      <a:r>
                        <a:rPr lang="en-US" sz="1000" b="1" i="0" baseline="0" dirty="0" smtClean="0">
                          <a:solidFill>
                            <a:schemeClr val="tx1"/>
                          </a:solidFill>
                          <a:latin typeface="Arial Narrow" pitchFamily="34" charset="0"/>
                        </a:rPr>
                        <a:t> 6:</a:t>
                      </a:r>
                    </a:p>
                    <a:p>
                      <a:pPr algn="ctr"/>
                      <a:r>
                        <a:rPr lang="en-US" sz="1000" b="1" i="0" baseline="0" dirty="0" smtClean="0">
                          <a:solidFill>
                            <a:schemeClr val="tx1"/>
                          </a:solidFill>
                          <a:latin typeface="Arial Narrow" pitchFamily="34" charset="0"/>
                        </a:rPr>
                        <a:t>Students Play Games</a:t>
                      </a: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9149">
                <a:tc gridSpan="7">
                  <a:txBody>
                    <a:bodyPr/>
                    <a:lstStyle/>
                    <a:p>
                      <a:pPr algn="ctr"/>
                      <a:r>
                        <a:rPr lang="en-US" sz="1000" b="1" i="0" dirty="0" smtClean="0">
                          <a:solidFill>
                            <a:schemeClr val="bg1"/>
                          </a:solidFill>
                          <a:latin typeface="Arial Narrow" pitchFamily="34" charset="0"/>
                        </a:rPr>
                        <a:t>Use the Vocabulary Strategy</a:t>
                      </a:r>
                      <a:r>
                        <a:rPr lang="en-US" sz="1000" b="1" i="0" baseline="0" dirty="0" smtClean="0">
                          <a:solidFill>
                            <a:schemeClr val="bg1"/>
                          </a:solidFill>
                          <a:latin typeface="Arial Narrow" pitchFamily="34" charset="0"/>
                        </a:rPr>
                        <a:t> Checklist on the following page to select strategies for each of the 6-Step process.</a:t>
                      </a:r>
                      <a:endParaRPr lang="en-US" sz="1000" b="1" i="0" dirty="0">
                        <a:solidFill>
                          <a:schemeClr val="bg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b="1" i="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9363">
                <a:tc>
                  <a:txBody>
                    <a:bodyPr/>
                    <a:lstStyle/>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1"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itchFamily="34" charset="0"/>
                        <a:buNone/>
                      </a:pP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68725">
                <a:tc>
                  <a:txBody>
                    <a:bodyPr/>
                    <a:lstStyle/>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p>
                      <a:pPr algn="ctr"/>
                      <a:endParaRPr lang="en-US" sz="1400" b="1"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lang="en-US" sz="1000" b="1" i="0"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1"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1"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03385">
                <a:tc>
                  <a:txBody>
                    <a:bodyPr/>
                    <a:lstStyle/>
                    <a:p>
                      <a:pPr algn="ctr"/>
                      <a:endParaRPr lang="en-US" sz="1400" b="1"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lang="en-US" sz="12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2278" name="TextBox 2"/>
          <p:cNvSpPr txBox="1">
            <a:spLocks noChangeArrowheads="1"/>
          </p:cNvSpPr>
          <p:nvPr/>
        </p:nvSpPr>
        <p:spPr bwMode="auto">
          <a:xfrm>
            <a:off x="762000" y="6611938"/>
            <a:ext cx="8275638" cy="215900"/>
          </a:xfrm>
          <a:prstGeom prst="rect">
            <a:avLst/>
          </a:prstGeom>
          <a:noFill/>
          <a:ln w="9525">
            <a:noFill/>
            <a:miter lim="800000"/>
            <a:headEnd/>
            <a:tailEnd/>
          </a:ln>
        </p:spPr>
        <p:txBody>
          <a:bodyPr>
            <a:spAutoFit/>
          </a:bodyPr>
          <a:lstStyle/>
          <a:p>
            <a:pPr algn="ctr"/>
            <a:r>
              <a:rPr lang="en-US" sz="800">
                <a:solidFill>
                  <a:srgbClr val="000000"/>
                </a:solidFill>
              </a:rPr>
              <a:t> Copy this page as many times as necessary to include all Academic Vocabulary terms on the IFD.                  (Marzano &amp; Pickering, 2005)</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0663" y="182563"/>
          <a:ext cx="8778240" cy="6295707"/>
        </p:xfrm>
        <a:graphic>
          <a:graphicData uri="http://schemas.openxmlformats.org/drawingml/2006/table">
            <a:tbl>
              <a:tblPr firstRow="1" bandRow="1">
                <a:tableStyleId>{5C22544A-7EE6-4342-B048-85BDC9FD1C3A}</a:tableStyleId>
              </a:tblPr>
              <a:tblGrid>
                <a:gridCol w="1226820"/>
                <a:gridCol w="1219200"/>
                <a:gridCol w="1219200"/>
                <a:gridCol w="2186940"/>
                <a:gridCol w="1623060"/>
                <a:gridCol w="1303020"/>
              </a:tblGrid>
              <a:tr h="371576">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smtClean="0">
                          <a:ln>
                            <a:noFill/>
                          </a:ln>
                          <a:solidFill>
                            <a:schemeClr val="bg1"/>
                          </a:solidFill>
                          <a:effectLst/>
                          <a:uLnTx/>
                          <a:uFillTx/>
                          <a:latin typeface="+mn-lt"/>
                          <a:ea typeface="+mn-ea"/>
                          <a:cs typeface="+mn-cs"/>
                        </a:rPr>
                        <a:t>6-Step Vocabulary Strategy Checklist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r>
              <a:tr h="8003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1.  Describe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Provide a description, explanation, or example of the new term.</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2. Restate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Ask students to restate the description, explanation, or example in their own words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3. Illustrate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Ask students to construct a picture, symbol, or graphic representing the term</a:t>
                      </a:r>
                      <a:endParaRPr kumimoji="0" lang="en-US" sz="1000" b="1"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4.  Activities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Engage students periodically in activities that help them add to their knowledge of the terms in their notebooks/journals.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5.  Talk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Periodically ask students to discuss terms with one another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mn-cs"/>
                        </a:rPr>
                        <a:t>6. Games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Arial Narrow" pitchFamily="34" charset="0"/>
                          <a:ea typeface="+mn-ea"/>
                          <a:cs typeface="+mn-cs"/>
                        </a:rPr>
                        <a:t>Involve students periodically in games that allow them to play with terms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r>
              <a:tr h="5046027">
                <a:tc>
                  <a:txBody>
                    <a:bodyPr/>
                    <a:lstStyle/>
                    <a:p>
                      <a:pPr marL="114300" indent="-114300">
                        <a:buFont typeface="Wingdings" pitchFamily="2" charset="2"/>
                        <a:buChar char="q"/>
                      </a:pPr>
                      <a:r>
                        <a:rPr lang="en-US" sz="1000" dirty="0" smtClean="0">
                          <a:solidFill>
                            <a:schemeClr val="tx1"/>
                          </a:solidFill>
                          <a:latin typeface="Arial Narrow" pitchFamily="34" charset="0"/>
                        </a:rPr>
                        <a:t>Tell a story</a:t>
                      </a:r>
                    </a:p>
                    <a:p>
                      <a:pPr marL="114300" indent="-114300">
                        <a:buFont typeface="Wingdings" pitchFamily="2" charset="2"/>
                        <a:buChar char="q"/>
                      </a:pPr>
                      <a:r>
                        <a:rPr lang="en-US" sz="1000" dirty="0" smtClean="0">
                          <a:solidFill>
                            <a:schemeClr val="tx1"/>
                          </a:solidFill>
                          <a:latin typeface="Arial Narrow" pitchFamily="34" charset="0"/>
                        </a:rPr>
                        <a:t>Use</a:t>
                      </a:r>
                      <a:r>
                        <a:rPr lang="en-US" sz="1000" baseline="0" dirty="0" smtClean="0">
                          <a:solidFill>
                            <a:schemeClr val="tx1"/>
                          </a:solidFill>
                          <a:latin typeface="Arial Narrow" pitchFamily="34" charset="0"/>
                        </a:rPr>
                        <a:t> a video clip</a:t>
                      </a:r>
                    </a:p>
                    <a:p>
                      <a:pPr marL="114300" indent="-114300">
                        <a:buFont typeface="Wingdings" pitchFamily="2" charset="2"/>
                        <a:buChar char="q"/>
                      </a:pPr>
                      <a:r>
                        <a:rPr lang="en-US" sz="1000" baseline="0" dirty="0" smtClean="0">
                          <a:solidFill>
                            <a:schemeClr val="tx1"/>
                          </a:solidFill>
                          <a:latin typeface="Arial Narrow" pitchFamily="34" charset="0"/>
                        </a:rPr>
                        <a:t>Use a current event (something interesting to students)</a:t>
                      </a:r>
                    </a:p>
                    <a:p>
                      <a:pPr marL="114300" indent="-114300">
                        <a:buFont typeface="Wingdings" pitchFamily="2" charset="2"/>
                        <a:buChar char="q"/>
                      </a:pPr>
                      <a:r>
                        <a:rPr lang="en-US" sz="1000" baseline="0" dirty="0" smtClean="0">
                          <a:solidFill>
                            <a:schemeClr val="tx1"/>
                          </a:solidFill>
                          <a:latin typeface="Arial Narrow" pitchFamily="34" charset="0"/>
                        </a:rPr>
                        <a:t>Describe a mental picture of the term</a:t>
                      </a:r>
                    </a:p>
                    <a:p>
                      <a:pPr marL="114300" indent="-114300">
                        <a:buFont typeface="Wingdings" pitchFamily="2" charset="2"/>
                        <a:buChar char="q"/>
                      </a:pPr>
                      <a:r>
                        <a:rPr lang="en-US" sz="1000" dirty="0" smtClean="0">
                          <a:solidFill>
                            <a:schemeClr val="tx1"/>
                          </a:solidFill>
                          <a:latin typeface="Arial Narrow" pitchFamily="34" charset="0"/>
                        </a:rPr>
                        <a:t>Provide a concrete</a:t>
                      </a:r>
                      <a:r>
                        <a:rPr lang="en-US" sz="1000" baseline="0" dirty="0" smtClean="0">
                          <a:solidFill>
                            <a:schemeClr val="tx1"/>
                          </a:solidFill>
                          <a:latin typeface="Arial Narrow" pitchFamily="34" charset="0"/>
                        </a:rPr>
                        <a:t> visual or picture of the term</a:t>
                      </a:r>
                    </a:p>
                    <a:p>
                      <a:pPr marL="114300" indent="-114300">
                        <a:buFont typeface="Wingdings" pitchFamily="2" charset="2"/>
                        <a:buChar char="q"/>
                      </a:pPr>
                      <a:r>
                        <a:rPr lang="en-US" sz="1000" baseline="0" dirty="0" smtClean="0">
                          <a:solidFill>
                            <a:schemeClr val="tx1"/>
                          </a:solidFill>
                          <a:latin typeface="Arial Narrow" pitchFamily="34" charset="0"/>
                        </a:rPr>
                        <a:t>Give examples</a:t>
                      </a:r>
                    </a:p>
                    <a:p>
                      <a:pPr marL="114300" indent="-114300">
                        <a:buFont typeface="Wingdings" pitchFamily="2" charset="2"/>
                        <a:buChar char="q"/>
                      </a:pPr>
                      <a:r>
                        <a:rPr lang="en-US" sz="1000" baseline="0" dirty="0" smtClean="0">
                          <a:solidFill>
                            <a:schemeClr val="tx1"/>
                          </a:solidFill>
                          <a:latin typeface="Arial Narrow" pitchFamily="34" charset="0"/>
                        </a:rPr>
                        <a:t>Describe the term in student-friendly language</a:t>
                      </a:r>
                    </a:p>
                    <a:p>
                      <a:pPr marL="114300" indent="-114300">
                        <a:buFont typeface="Wingdings" pitchFamily="2" charset="2"/>
                        <a:buChar char="q"/>
                      </a:pPr>
                      <a:r>
                        <a:rPr lang="en-US" sz="1000" baseline="0" dirty="0" smtClean="0">
                          <a:solidFill>
                            <a:schemeClr val="tx1"/>
                          </a:solidFill>
                          <a:latin typeface="Arial Narrow" pitchFamily="34" charset="0"/>
                        </a:rPr>
                        <a:t>Relate the term to something familiar (video game, song, etc.)</a:t>
                      </a:r>
                    </a:p>
                    <a:p>
                      <a:pPr marL="114300" indent="-114300">
                        <a:buFont typeface="Wingdings" pitchFamily="2" charset="2"/>
                        <a:buChar char="q"/>
                      </a:pPr>
                      <a:r>
                        <a:rPr lang="en-US" sz="1000" baseline="0" dirty="0" smtClean="0">
                          <a:solidFill>
                            <a:schemeClr val="tx1"/>
                          </a:solidFill>
                          <a:latin typeface="Arial Narrow" pitchFamily="34" charset="0"/>
                        </a:rPr>
                        <a:t>Quick skit or role play</a:t>
                      </a:r>
                    </a:p>
                    <a:p>
                      <a:pPr marL="114300" indent="-114300">
                        <a:buFont typeface="Wingdings" pitchFamily="2" charset="2"/>
                        <a:buChar char="q"/>
                      </a:pPr>
                      <a:r>
                        <a:rPr lang="en-US" sz="1000" baseline="0" dirty="0" smtClean="0">
                          <a:solidFill>
                            <a:schemeClr val="tx1"/>
                          </a:solidFill>
                          <a:latin typeface="Arial Narrow" pitchFamily="34" charset="0"/>
                        </a:rPr>
                        <a:t>Concept Attainment Model</a:t>
                      </a:r>
                    </a:p>
                    <a:p>
                      <a:pPr marL="0" indent="0">
                        <a:buFont typeface="Wingdings" pitchFamily="2" charset="2"/>
                        <a:buNone/>
                      </a:pPr>
                      <a:endParaRPr lang="en-US" sz="1000" baseline="0" dirty="0" smtClean="0">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indent="0">
                        <a:buFont typeface="Wingdings" pitchFamily="2" charset="2"/>
                        <a:buNone/>
                      </a:pPr>
                      <a:r>
                        <a:rPr lang="en-US" sz="1000" b="1" i="1" dirty="0" smtClean="0">
                          <a:solidFill>
                            <a:schemeClr val="tx1"/>
                          </a:solidFill>
                          <a:latin typeface="Arial Narrow" pitchFamily="34" charset="0"/>
                        </a:rPr>
                        <a:t>Possible Restatement Structures:</a:t>
                      </a:r>
                    </a:p>
                    <a:p>
                      <a:pPr marL="171450" indent="-171450">
                        <a:buFont typeface="Wingdings" pitchFamily="2" charset="2"/>
                        <a:buChar char="q"/>
                      </a:pPr>
                      <a:r>
                        <a:rPr lang="en-US" sz="1000" dirty="0" smtClean="0">
                          <a:solidFill>
                            <a:schemeClr val="tx1"/>
                          </a:solidFill>
                          <a:latin typeface="Arial Narrow" pitchFamily="34" charset="0"/>
                        </a:rPr>
                        <a:t>Vocab. Journals</a:t>
                      </a:r>
                    </a:p>
                    <a:p>
                      <a:pPr marL="171450" indent="-171450">
                        <a:buFont typeface="Wingdings" pitchFamily="2" charset="2"/>
                        <a:buChar char="q"/>
                      </a:pPr>
                      <a:r>
                        <a:rPr lang="en-US" sz="1000" dirty="0" smtClean="0">
                          <a:solidFill>
                            <a:schemeClr val="tx1"/>
                          </a:solidFill>
                          <a:latin typeface="Arial Narrow" pitchFamily="34" charset="0"/>
                        </a:rPr>
                        <a:t>Vocab. Notecards kept in a file box</a:t>
                      </a:r>
                    </a:p>
                    <a:p>
                      <a:pPr marL="171450" indent="-171450">
                        <a:buFont typeface="Wingdings" pitchFamily="2" charset="2"/>
                        <a:buChar char="q"/>
                      </a:pPr>
                      <a:r>
                        <a:rPr lang="en-US" sz="1000" dirty="0" smtClean="0">
                          <a:solidFill>
                            <a:schemeClr val="tx1"/>
                          </a:solidFill>
                          <a:latin typeface="Arial Narrow" pitchFamily="34" charset="0"/>
                        </a:rPr>
                        <a:t>6-step</a:t>
                      </a:r>
                      <a:r>
                        <a:rPr lang="en-US" sz="1000" baseline="0" dirty="0" smtClean="0">
                          <a:solidFill>
                            <a:schemeClr val="tx1"/>
                          </a:solidFill>
                          <a:latin typeface="Arial Narrow" pitchFamily="34" charset="0"/>
                        </a:rPr>
                        <a:t> notebook</a:t>
                      </a:r>
                    </a:p>
                    <a:p>
                      <a:pPr marL="171450" indent="-171450">
                        <a:buFont typeface="Wingdings" pitchFamily="2" charset="2"/>
                        <a:buChar char="q"/>
                      </a:pPr>
                      <a:r>
                        <a:rPr lang="en-US" sz="1000" baseline="0" dirty="0" smtClean="0">
                          <a:solidFill>
                            <a:schemeClr val="tx1"/>
                          </a:solidFill>
                          <a:latin typeface="Arial Narrow" pitchFamily="34" charset="0"/>
                        </a:rPr>
                        <a:t>Word Walls (at all grade levels)</a:t>
                      </a:r>
                    </a:p>
                    <a:p>
                      <a:pPr marL="171450" indent="-171450">
                        <a:buFont typeface="Wingdings" pitchFamily="2" charset="2"/>
                        <a:buChar char="q"/>
                      </a:pPr>
                      <a:r>
                        <a:rPr lang="en-US" sz="1000" baseline="0" dirty="0" smtClean="0">
                          <a:solidFill>
                            <a:schemeClr val="tx1"/>
                          </a:solidFill>
                          <a:latin typeface="Arial Narrow" pitchFamily="34" charset="0"/>
                        </a:rPr>
                        <a:t>Anchor Charts</a:t>
                      </a:r>
                    </a:p>
                    <a:p>
                      <a:pPr marL="0" indent="0">
                        <a:buFont typeface="Wingdings" pitchFamily="2" charset="2"/>
                        <a:buNone/>
                      </a:pPr>
                      <a:endParaRPr lang="en-US" sz="1000" baseline="0" dirty="0" smtClean="0">
                        <a:solidFill>
                          <a:schemeClr val="tx1"/>
                        </a:solidFill>
                        <a:latin typeface="Arial Narrow" pitchFamily="34" charset="0"/>
                      </a:endParaRPr>
                    </a:p>
                    <a:p>
                      <a:pPr marL="0" indent="0">
                        <a:buFont typeface="Wingdings" pitchFamily="2" charset="2"/>
                        <a:buNone/>
                      </a:pPr>
                      <a:r>
                        <a:rPr lang="en-US" sz="1000" b="1" i="1" baseline="0" dirty="0" smtClean="0">
                          <a:solidFill>
                            <a:schemeClr val="tx1"/>
                          </a:solidFill>
                          <a:latin typeface="Arial Narrow" pitchFamily="34" charset="0"/>
                        </a:rPr>
                        <a:t>To Assist Strugglers</a:t>
                      </a:r>
                      <a:r>
                        <a:rPr lang="en-US" sz="1000" b="0" i="0" baseline="0" dirty="0" smtClean="0">
                          <a:solidFill>
                            <a:schemeClr val="tx1"/>
                          </a:solidFill>
                          <a:latin typeface="Arial Narrow" pitchFamily="34" charset="0"/>
                        </a:rPr>
                        <a:t> (Low Readiness)</a:t>
                      </a:r>
                      <a:endParaRPr lang="en-US" sz="1000" baseline="0" dirty="0" smtClean="0">
                        <a:solidFill>
                          <a:schemeClr val="tx1"/>
                        </a:solidFill>
                        <a:latin typeface="Arial Narrow" pitchFamily="34" charset="0"/>
                      </a:endParaRPr>
                    </a:p>
                    <a:p>
                      <a:pPr marL="171450" indent="-171450">
                        <a:buFont typeface="Wingdings" pitchFamily="2" charset="2"/>
                        <a:buChar char="q"/>
                      </a:pPr>
                      <a:r>
                        <a:rPr lang="en-US" sz="1000" baseline="0" dirty="0" smtClean="0">
                          <a:solidFill>
                            <a:schemeClr val="tx1"/>
                          </a:solidFill>
                          <a:latin typeface="Arial Narrow" pitchFamily="34" charset="0"/>
                        </a:rPr>
                        <a:t>Teacher provides additional descriptions, examples, or explanations</a:t>
                      </a:r>
                    </a:p>
                    <a:p>
                      <a:pPr marL="171450" indent="-171450">
                        <a:buFont typeface="Wingdings" pitchFamily="2" charset="2"/>
                        <a:buChar char="q"/>
                      </a:pPr>
                      <a:r>
                        <a:rPr lang="en-US" sz="1000" baseline="0" dirty="0" smtClean="0">
                          <a:solidFill>
                            <a:schemeClr val="tx1"/>
                          </a:solidFill>
                          <a:latin typeface="Arial Narrow" pitchFamily="34" charset="0"/>
                        </a:rPr>
                        <a:t>Allow student to partner with another student for a Think – Pair – Share activity</a:t>
                      </a:r>
                    </a:p>
                    <a:p>
                      <a:pPr marL="171450" indent="-171450">
                        <a:buFont typeface="Wingdings" pitchFamily="2" charset="2"/>
                        <a:buChar char="q"/>
                      </a:pPr>
                      <a:r>
                        <a:rPr lang="en-US" sz="1000" baseline="0" dirty="0" smtClean="0">
                          <a:solidFill>
                            <a:schemeClr val="tx1"/>
                          </a:solidFill>
                          <a:latin typeface="Arial Narrow" pitchFamily="34" charset="0"/>
                        </a:rPr>
                        <a:t>Ask student to go on to Step 3 (illustrate) and come back to step 2 if they are struggling</a:t>
                      </a:r>
                    </a:p>
                    <a:p>
                      <a:pPr marL="0" indent="0">
                        <a:buFont typeface="Wingdings" pitchFamily="2" charset="2"/>
                        <a:buNone/>
                      </a:pPr>
                      <a:endParaRPr lang="en-US" sz="1000" baseline="0" dirty="0" smtClean="0">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Wingdings" pitchFamily="2" charset="2"/>
                        <a:buChar char="q"/>
                      </a:pPr>
                      <a:r>
                        <a:rPr lang="en-US" sz="1000" dirty="0" smtClean="0">
                          <a:solidFill>
                            <a:schemeClr val="tx1"/>
                          </a:solidFill>
                          <a:latin typeface="Arial Narrow" pitchFamily="34" charset="0"/>
                        </a:rPr>
                        <a:t>Free sketch </a:t>
                      </a:r>
                      <a:r>
                        <a:rPr lang="en-US" sz="800" i="1" dirty="0" smtClean="0">
                          <a:solidFill>
                            <a:schemeClr val="tx1"/>
                          </a:solidFill>
                          <a:latin typeface="Arial Narrow" pitchFamily="34" charset="0"/>
                        </a:rPr>
                        <a:t>(preferred method) </a:t>
                      </a:r>
                    </a:p>
                    <a:p>
                      <a:pPr marL="171450" indent="-171450">
                        <a:buFont typeface="Wingdings" pitchFamily="2" charset="2"/>
                        <a:buChar char="q"/>
                      </a:pPr>
                      <a:r>
                        <a:rPr lang="en-US" sz="1000" dirty="0" smtClean="0">
                          <a:solidFill>
                            <a:schemeClr val="tx1"/>
                          </a:solidFill>
                          <a:latin typeface="Arial Narrow" pitchFamily="34" charset="0"/>
                        </a:rPr>
                        <a:t>Word art</a:t>
                      </a:r>
                    </a:p>
                    <a:p>
                      <a:pPr marL="171450" indent="-171450">
                        <a:buFont typeface="Wingdings" pitchFamily="2" charset="2"/>
                        <a:buChar char="q"/>
                      </a:pPr>
                      <a:r>
                        <a:rPr lang="en-US" sz="1000" dirty="0" smtClean="0">
                          <a:solidFill>
                            <a:schemeClr val="tx1"/>
                          </a:solidFill>
                          <a:latin typeface="Arial Narrow" pitchFamily="34" charset="0"/>
                        </a:rPr>
                        <a:t>Collage</a:t>
                      </a:r>
                    </a:p>
                    <a:p>
                      <a:pPr marL="171450" indent="-171450">
                        <a:buFont typeface="Wingdings" pitchFamily="2" charset="2"/>
                        <a:buChar char="q"/>
                      </a:pPr>
                      <a:r>
                        <a:rPr lang="en-US" sz="1000" dirty="0" smtClean="0">
                          <a:solidFill>
                            <a:schemeClr val="tx1"/>
                          </a:solidFill>
                          <a:latin typeface="Arial Narrow" pitchFamily="34" charset="0"/>
                        </a:rPr>
                        <a:t>Magazine pictures</a:t>
                      </a:r>
                    </a:p>
                    <a:p>
                      <a:pPr marL="171450" indent="-171450">
                        <a:buFont typeface="Wingdings" pitchFamily="2" charset="2"/>
                        <a:buChar char="q"/>
                      </a:pPr>
                      <a:r>
                        <a:rPr lang="en-US" sz="1000" dirty="0" smtClean="0">
                          <a:solidFill>
                            <a:schemeClr val="tx1"/>
                          </a:solidFill>
                          <a:latin typeface="Arial Narrow" pitchFamily="34" charset="0"/>
                        </a:rPr>
                        <a:t>Trace a picture</a:t>
                      </a:r>
                    </a:p>
                    <a:p>
                      <a:pPr marL="171450" indent="-171450">
                        <a:buFont typeface="Wingdings" pitchFamily="2" charset="2"/>
                        <a:buChar char="q"/>
                      </a:pPr>
                      <a:r>
                        <a:rPr lang="en-US" sz="1000" dirty="0" smtClean="0">
                          <a:solidFill>
                            <a:schemeClr val="tx1"/>
                          </a:solidFill>
                          <a:latin typeface="Arial Narrow" pitchFamily="34" charset="0"/>
                        </a:rPr>
                        <a:t>Trace a </a:t>
                      </a:r>
                      <a:r>
                        <a:rPr lang="en-US" sz="1000" baseline="0" dirty="0" smtClean="0">
                          <a:solidFill>
                            <a:schemeClr val="tx1"/>
                          </a:solidFill>
                          <a:latin typeface="Arial Narrow" pitchFamily="34" charset="0"/>
                        </a:rPr>
                        <a:t>map</a:t>
                      </a:r>
                      <a:endParaRPr lang="en-US" sz="1000" dirty="0" smtClean="0">
                        <a:solidFill>
                          <a:schemeClr val="tx1"/>
                        </a:solidFill>
                        <a:latin typeface="Arial Narrow" pitchFamily="34" charset="0"/>
                      </a:endParaRPr>
                    </a:p>
                    <a:p>
                      <a:pPr marL="171450" indent="-171450">
                        <a:buFont typeface="Wingdings" pitchFamily="2" charset="2"/>
                        <a:buChar char="q"/>
                      </a:pPr>
                      <a:endParaRPr lang="en-US" sz="1000" dirty="0" smtClean="0">
                        <a:solidFill>
                          <a:schemeClr val="tx1"/>
                        </a:solidFill>
                        <a:latin typeface="Arial Narrow" pitchFamily="34" charset="0"/>
                      </a:endParaRPr>
                    </a:p>
                    <a:p>
                      <a:pPr marL="171450" indent="-171450">
                        <a:buFont typeface="Wingdings" pitchFamily="2" charset="2"/>
                        <a:buChar char="q"/>
                      </a:pPr>
                      <a:endParaRPr lang="en-US" sz="1000" dirty="0" smtClean="0">
                        <a:solidFill>
                          <a:schemeClr val="tx1"/>
                        </a:solidFill>
                        <a:latin typeface="Arial Narrow" pitchFamily="34" charset="0"/>
                      </a:endParaRPr>
                    </a:p>
                    <a:p>
                      <a:pPr marL="0" indent="0">
                        <a:buFont typeface="Wingdings" pitchFamily="2" charset="2"/>
                        <a:buNone/>
                      </a:pPr>
                      <a:r>
                        <a:rPr lang="en-US" sz="1000" dirty="0" smtClean="0">
                          <a:solidFill>
                            <a:schemeClr val="tx1"/>
                          </a:solidFill>
                          <a:latin typeface="Arial Narrow" pitchFamily="34" charset="0"/>
                        </a:rPr>
                        <a:t>Students may        draw</a:t>
                      </a:r>
                      <a:r>
                        <a:rPr lang="en-US" sz="1000" baseline="0" dirty="0" smtClean="0">
                          <a:solidFill>
                            <a:schemeClr val="tx1"/>
                          </a:solidFill>
                          <a:latin typeface="Arial Narrow" pitchFamily="34" charset="0"/>
                        </a:rPr>
                        <a:t> …</a:t>
                      </a:r>
                      <a:endParaRPr lang="en-US" sz="1000" dirty="0" smtClean="0">
                        <a:solidFill>
                          <a:schemeClr val="tx1"/>
                        </a:solidFill>
                        <a:latin typeface="Arial Narrow" pitchFamily="34" charset="0"/>
                      </a:endParaRPr>
                    </a:p>
                    <a:p>
                      <a:pPr marL="171450" indent="-171450">
                        <a:buFont typeface="Wingdings" pitchFamily="2" charset="2"/>
                        <a:buChar char="q"/>
                      </a:pPr>
                      <a:r>
                        <a:rPr lang="en-US" sz="1000" dirty="0" smtClean="0">
                          <a:solidFill>
                            <a:schemeClr val="tx1"/>
                          </a:solidFill>
                          <a:latin typeface="Arial Narrow" pitchFamily="34" charset="0"/>
                        </a:rPr>
                        <a:t>A</a:t>
                      </a:r>
                      <a:r>
                        <a:rPr lang="en-US" sz="1000" baseline="0" dirty="0" smtClean="0">
                          <a:solidFill>
                            <a:schemeClr val="tx1"/>
                          </a:solidFill>
                          <a:latin typeface="Arial Narrow" pitchFamily="34" charset="0"/>
                        </a:rPr>
                        <a:t> s</a:t>
                      </a:r>
                      <a:r>
                        <a:rPr lang="en-US" sz="1000" dirty="0" smtClean="0">
                          <a:solidFill>
                            <a:schemeClr val="tx1"/>
                          </a:solidFill>
                          <a:latin typeface="Arial Narrow" pitchFamily="34" charset="0"/>
                        </a:rPr>
                        <a:t>ymbol</a:t>
                      </a:r>
                    </a:p>
                    <a:p>
                      <a:pPr marL="171450" indent="-171450">
                        <a:buFont typeface="Wingdings" pitchFamily="2" charset="2"/>
                        <a:buChar char="q"/>
                      </a:pPr>
                      <a:r>
                        <a:rPr lang="en-US" sz="1000" dirty="0" smtClean="0">
                          <a:solidFill>
                            <a:schemeClr val="tx1"/>
                          </a:solidFill>
                          <a:latin typeface="Arial Narrow" pitchFamily="34" charset="0"/>
                        </a:rPr>
                        <a:t>An</a:t>
                      </a:r>
                      <a:r>
                        <a:rPr lang="en-US" sz="1000" baseline="0" dirty="0" smtClean="0">
                          <a:solidFill>
                            <a:schemeClr val="tx1"/>
                          </a:solidFill>
                          <a:latin typeface="Arial Narrow" pitchFamily="34" charset="0"/>
                        </a:rPr>
                        <a:t> example</a:t>
                      </a:r>
                    </a:p>
                    <a:p>
                      <a:pPr marL="171450" indent="-171450">
                        <a:buFont typeface="Wingdings" pitchFamily="2" charset="2"/>
                        <a:buChar char="q"/>
                      </a:pPr>
                      <a:r>
                        <a:rPr lang="en-US" sz="1000" baseline="0" dirty="0" smtClean="0">
                          <a:solidFill>
                            <a:schemeClr val="tx1"/>
                          </a:solidFill>
                          <a:latin typeface="Arial Narrow" pitchFamily="34" charset="0"/>
                        </a:rPr>
                        <a:t>A graphic</a:t>
                      </a:r>
                    </a:p>
                    <a:p>
                      <a:pPr marL="171450" indent="-171450">
                        <a:buFont typeface="Wingdings" pitchFamily="2" charset="2"/>
                        <a:buChar char="q"/>
                      </a:pPr>
                      <a:r>
                        <a:rPr lang="en-US" sz="1000" baseline="0" dirty="0" smtClean="0">
                          <a:solidFill>
                            <a:schemeClr val="tx1"/>
                          </a:solidFill>
                          <a:latin typeface="Arial Narrow" pitchFamily="34" charset="0"/>
                        </a:rPr>
                        <a:t>A dramatization using cartoon bubbles</a:t>
                      </a:r>
                    </a:p>
                    <a:p>
                      <a:pPr marL="171450" indent="-171450">
                        <a:buFont typeface="Wingdings" pitchFamily="2" charset="2"/>
                        <a:buChar char="q"/>
                      </a:pPr>
                      <a:r>
                        <a:rPr lang="en-US" sz="1000" baseline="0" dirty="0" smtClean="0">
                          <a:solidFill>
                            <a:schemeClr val="tx1"/>
                          </a:solidFill>
                          <a:latin typeface="Arial Narrow" pitchFamily="34" charset="0"/>
                        </a:rPr>
                        <a:t>The actual thing</a:t>
                      </a:r>
                    </a:p>
                    <a:p>
                      <a:pPr marL="0" indent="0">
                        <a:buFont typeface="Wingdings" pitchFamily="2" charset="2"/>
                        <a:buNone/>
                      </a:pPr>
                      <a:endParaRPr lang="en-US" sz="1000" baseline="0" dirty="0" smtClean="0">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Wingdings" pitchFamily="2" charset="2"/>
                        <a:buChar char="q"/>
                      </a:pPr>
                      <a:r>
                        <a:rPr lang="en-US" sz="1000" i="0" dirty="0" smtClean="0">
                          <a:solidFill>
                            <a:schemeClr val="tx1"/>
                          </a:solidFill>
                          <a:latin typeface="Arial Narrow" pitchFamily="34" charset="0"/>
                        </a:rPr>
                        <a:t>Frayer</a:t>
                      </a:r>
                      <a:r>
                        <a:rPr lang="en-US" sz="1000" i="0" baseline="0" dirty="0" smtClean="0">
                          <a:solidFill>
                            <a:schemeClr val="tx1"/>
                          </a:solidFill>
                          <a:latin typeface="Arial Narrow" pitchFamily="34" charset="0"/>
                        </a:rPr>
                        <a:t>  Model</a:t>
                      </a:r>
                      <a:endParaRPr lang="en-US" sz="800" i="1" dirty="0" smtClean="0">
                        <a:solidFill>
                          <a:schemeClr val="tx1"/>
                        </a:solidFill>
                        <a:latin typeface="Arial Narrow"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Compare/contrast terms </a:t>
                      </a:r>
                      <a:r>
                        <a:rPr kumimoji="0" lang="en-US" sz="800" b="0" i="1" u="none" strike="noStrike" kern="1200" cap="none" spc="0" normalizeH="0" baseline="0" noProof="0" dirty="0" smtClean="0">
                          <a:ln>
                            <a:noFill/>
                          </a:ln>
                          <a:solidFill>
                            <a:srgbClr val="000000"/>
                          </a:solidFill>
                          <a:effectLst/>
                          <a:uLnTx/>
                          <a:uFillTx/>
                          <a:latin typeface="Arial Narrow" pitchFamily="34" charset="0"/>
                          <a:ea typeface="+mn-ea"/>
                          <a:cs typeface="+mn-cs"/>
                        </a:rPr>
                        <a:t>(Thinking Maps Double Bubble Map or a Venn diagram)</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Brainstorm synonyms and/or anonyms </a:t>
                      </a:r>
                      <a:r>
                        <a:rPr kumimoji="0" lang="en-US" sz="800" b="0" i="1" u="none" strike="noStrike" kern="1200" cap="none" spc="0" normalizeH="0" baseline="0" noProof="0" dirty="0" smtClean="0">
                          <a:ln>
                            <a:noFill/>
                          </a:ln>
                          <a:solidFill>
                            <a:srgbClr val="000000"/>
                          </a:solidFill>
                          <a:effectLst/>
                          <a:uLnTx/>
                          <a:uFillTx/>
                          <a:latin typeface="Arial Narrow" pitchFamily="34" charset="0"/>
                          <a:ea typeface="+mn-ea"/>
                          <a:cs typeface="+mn-cs"/>
                        </a:rPr>
                        <a:t>(Thinking Maps Circle Map)</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Creating Analogies with the terms </a:t>
                      </a:r>
                      <a:r>
                        <a:rPr kumimoji="0" lang="en-US" sz="800" b="0" i="1" u="none" strike="noStrike" kern="1200" cap="none" spc="0" normalizeH="0" baseline="0" noProof="0" dirty="0" smtClean="0">
                          <a:ln>
                            <a:noFill/>
                          </a:ln>
                          <a:solidFill>
                            <a:srgbClr val="000000"/>
                          </a:solidFill>
                          <a:effectLst/>
                          <a:uLnTx/>
                          <a:uFillTx/>
                          <a:latin typeface="Arial Narrow" pitchFamily="34" charset="0"/>
                          <a:ea typeface="+mn-ea"/>
                          <a:cs typeface="+mn-cs"/>
                        </a:rPr>
                        <a:t>(Thinking Maps Bridge Map)</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1000" baseline="0" dirty="0" smtClean="0">
                          <a:solidFill>
                            <a:schemeClr val="tx1"/>
                          </a:solidFill>
                          <a:latin typeface="Arial Narrow" pitchFamily="34" charset="0"/>
                        </a:rPr>
                        <a:t>Classify/Categorize words </a:t>
                      </a:r>
                      <a:r>
                        <a:rPr lang="en-US" sz="800" i="1" baseline="0" dirty="0" smtClean="0">
                          <a:solidFill>
                            <a:schemeClr val="tx1"/>
                          </a:solidFill>
                          <a:latin typeface="Arial Narrow" pitchFamily="34" charset="0"/>
                        </a:rPr>
                        <a:t>(word card sort , a Thinking Maps Tree Map, or a table/matrix)</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1000" baseline="0" dirty="0" smtClean="0">
                          <a:solidFill>
                            <a:schemeClr val="tx1"/>
                          </a:solidFill>
                          <a:latin typeface="Arial Narrow" pitchFamily="34" charset="0"/>
                        </a:rPr>
                        <a:t>Examine cause/effect thinking </a:t>
                      </a:r>
                      <a:r>
                        <a:rPr lang="en-US" sz="800" i="1" baseline="0" dirty="0" smtClean="0">
                          <a:solidFill>
                            <a:schemeClr val="tx1"/>
                          </a:solidFill>
                          <a:latin typeface="Arial Narrow" pitchFamily="34" charset="0"/>
                        </a:rPr>
                        <a:t>(Thinking Maps® Multi-flow Map; cause/effect graphic organizer)</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Describe a term in detail with adjectives </a:t>
                      </a:r>
                      <a:r>
                        <a:rPr kumimoji="0" lang="en-US" sz="800" b="0" i="1" u="none" strike="noStrike" kern="1200" cap="none" spc="0" normalizeH="0" baseline="0" noProof="0" dirty="0" smtClean="0">
                          <a:ln>
                            <a:noFill/>
                          </a:ln>
                          <a:solidFill>
                            <a:srgbClr val="000000"/>
                          </a:solidFill>
                          <a:effectLst/>
                          <a:uLnTx/>
                          <a:uFillTx/>
                          <a:latin typeface="Arial Narrow" pitchFamily="34" charset="0"/>
                          <a:ea typeface="+mn-ea"/>
                          <a:cs typeface="+mn-cs"/>
                        </a:rPr>
                        <a:t>(Thinking Maps Bubble Map)</a:t>
                      </a: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rPr>
                        <a:t>Break the word apart visually and/or physically into prefix / root / suffix </a:t>
                      </a:r>
                      <a:r>
                        <a:rPr kumimoji="0" lang="en-US" sz="800" b="0" i="1" u="none" strike="noStrike" kern="1200" cap="none" spc="0" normalizeH="0" baseline="0" noProof="0" dirty="0" smtClean="0">
                          <a:ln>
                            <a:noFill/>
                          </a:ln>
                          <a:solidFill>
                            <a:srgbClr val="000000"/>
                          </a:solidFill>
                          <a:effectLst/>
                          <a:uLnTx/>
                          <a:uFillTx/>
                          <a:latin typeface="Arial Narrow" pitchFamily="34" charset="0"/>
                          <a:ea typeface="+mn-ea"/>
                          <a:cs typeface="+mn-cs"/>
                        </a:rPr>
                        <a:t>(Thinking Maps Brace Map; cut word apart physically)</a:t>
                      </a:r>
                    </a:p>
                    <a:p>
                      <a:pPr marL="171450" indent="-171450">
                        <a:buFont typeface="Wingdings" pitchFamily="2" charset="2"/>
                        <a:buChar char="q"/>
                      </a:pPr>
                      <a:r>
                        <a:rPr lang="en-US" sz="1000" dirty="0" smtClean="0">
                          <a:solidFill>
                            <a:schemeClr val="tx1"/>
                          </a:solidFill>
                          <a:latin typeface="Arial Narrow" pitchFamily="34" charset="0"/>
                        </a:rPr>
                        <a:t>Additional</a:t>
                      </a:r>
                      <a:r>
                        <a:rPr lang="en-US" sz="1000" baseline="0" dirty="0" smtClean="0">
                          <a:solidFill>
                            <a:schemeClr val="tx1"/>
                          </a:solidFill>
                          <a:latin typeface="Arial Narrow" pitchFamily="34" charset="0"/>
                        </a:rPr>
                        <a:t> graphic or pictures</a:t>
                      </a:r>
                    </a:p>
                    <a:p>
                      <a:pPr marL="171450" indent="-171450">
                        <a:buFont typeface="Wingdings" pitchFamily="2" charset="2"/>
                        <a:buChar char="q"/>
                      </a:pPr>
                      <a:r>
                        <a:rPr lang="en-US" sz="1000" baseline="0" dirty="0" smtClean="0">
                          <a:solidFill>
                            <a:schemeClr val="tx1"/>
                          </a:solidFill>
                          <a:latin typeface="Arial Narrow" pitchFamily="34" charset="0"/>
                        </a:rPr>
                        <a:t>List related words</a:t>
                      </a:r>
                    </a:p>
                    <a:p>
                      <a:pPr marL="171450" indent="-171450">
                        <a:buFont typeface="Wingdings" pitchFamily="2" charset="2"/>
                        <a:buChar char="q"/>
                      </a:pPr>
                      <a:r>
                        <a:rPr lang="en-US" sz="1000" baseline="0" dirty="0" smtClean="0">
                          <a:solidFill>
                            <a:schemeClr val="tx1"/>
                          </a:solidFill>
                          <a:latin typeface="Arial Narrow" pitchFamily="34" charset="0"/>
                        </a:rPr>
                        <a:t>Write brief cautions or reminders</a:t>
                      </a:r>
                    </a:p>
                    <a:p>
                      <a:pPr marL="171450" indent="-171450">
                        <a:buFont typeface="Wingdings" pitchFamily="2" charset="2"/>
                        <a:buChar char="q"/>
                      </a:pPr>
                      <a:r>
                        <a:rPr lang="en-US" sz="1000" baseline="0" dirty="0" smtClean="0">
                          <a:solidFill>
                            <a:schemeClr val="tx1"/>
                          </a:solidFill>
                          <a:latin typeface="Arial Narrow" pitchFamily="34" charset="0"/>
                        </a:rPr>
                        <a:t>List commonly confused words</a:t>
                      </a:r>
                    </a:p>
                    <a:p>
                      <a:pPr marL="171450" indent="-171450">
                        <a:buFont typeface="Wingdings" pitchFamily="2" charset="2"/>
                        <a:buChar char="q"/>
                      </a:pPr>
                      <a:r>
                        <a:rPr lang="en-US" sz="1000" baseline="0" dirty="0" smtClean="0">
                          <a:solidFill>
                            <a:schemeClr val="tx1"/>
                          </a:solidFill>
                          <a:latin typeface="Arial Narrow" pitchFamily="34" charset="0"/>
                        </a:rPr>
                        <a:t>Translate into another language if appropriate</a:t>
                      </a:r>
                    </a:p>
                    <a:p>
                      <a:pPr marL="171450" indent="-171450">
                        <a:buFont typeface="Wingdings" pitchFamily="2" charset="2"/>
                        <a:buChar char="q"/>
                      </a:pPr>
                      <a:r>
                        <a:rPr lang="en-US" sz="1000" baseline="0" dirty="0" smtClean="0">
                          <a:solidFill>
                            <a:schemeClr val="tx1"/>
                          </a:solidFill>
                          <a:latin typeface="Arial Narrow" pitchFamily="34" charset="0"/>
                        </a:rPr>
                        <a:t>Use the terms in Sentence Frames</a:t>
                      </a:r>
                    </a:p>
                    <a:p>
                      <a:pPr marL="171450" indent="-171450">
                        <a:buFont typeface="Wingdings" pitchFamily="2" charset="2"/>
                        <a:buChar char="q"/>
                      </a:pPr>
                      <a:r>
                        <a:rPr lang="en-US" sz="1000" baseline="0" dirty="0" smtClean="0">
                          <a:solidFill>
                            <a:schemeClr val="tx1"/>
                          </a:solidFill>
                          <a:latin typeface="Arial Narrow" pitchFamily="34" charset="0"/>
                        </a:rPr>
                        <a:t>Use the terms in writing assignments or experiment summaries</a:t>
                      </a:r>
                    </a:p>
                    <a:p>
                      <a:pPr marL="171450" marR="0" indent="-17145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1000" baseline="0" dirty="0" smtClean="0">
                          <a:solidFill>
                            <a:schemeClr val="tx1"/>
                          </a:solidFill>
                          <a:latin typeface="Arial Narrow" pitchFamily="34" charset="0"/>
                        </a:rPr>
                        <a:t>Use a technology application to enhance word meaning </a:t>
                      </a:r>
                      <a:r>
                        <a:rPr lang="en-US" sz="800" i="1" baseline="0" dirty="0" smtClean="0">
                          <a:solidFill>
                            <a:schemeClr val="tx1"/>
                          </a:solidFill>
                          <a:latin typeface="Arial Narrow" pitchFamily="34" charset="0"/>
                        </a:rPr>
                        <a:t>(WORDLE </a:t>
                      </a:r>
                      <a:r>
                        <a:rPr lang="en-US" sz="800" i="1" baseline="0" dirty="0" smtClean="0">
                          <a:solidFill>
                            <a:schemeClr val="tx1"/>
                          </a:solidFill>
                          <a:latin typeface="Arial Narrow" pitchFamily="34" charset="0"/>
                          <a:hlinkClick r:id="rId3"/>
                        </a:rPr>
                        <a:t>http://www.wordle.net/</a:t>
                      </a:r>
                      <a:r>
                        <a:rPr lang="en-US" sz="800" i="1" baseline="0" dirty="0" smtClean="0">
                          <a:solidFill>
                            <a:schemeClr val="tx1"/>
                          </a:solidFill>
                          <a:latin typeface="Arial Narrow" pitchFamily="34" charset="0"/>
                        </a:rPr>
                        <a:t>; PowerPoint slide, Podcast, Video clip, etc.)</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Think-Pair-Share</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Four </a:t>
                      </a:r>
                      <a:r>
                        <a:rPr lang="en-US" sz="1000" b="0" dirty="0">
                          <a:effectLst/>
                          <a:latin typeface="Arial Narrow"/>
                          <a:ea typeface="Times New Roman"/>
                        </a:rPr>
                        <a:t>Corners</a:t>
                      </a:r>
                      <a:endParaRPr lang="en-US" sz="1000" b="0" dirty="0">
                        <a:effectLst/>
                        <a:latin typeface="Times New Roman"/>
                        <a:ea typeface="Times New Roman"/>
                      </a:endParaRP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Give </a:t>
                      </a:r>
                      <a:r>
                        <a:rPr lang="en-US" sz="1000" b="0" dirty="0">
                          <a:effectLst/>
                          <a:latin typeface="Arial Narrow"/>
                          <a:ea typeface="Times New Roman"/>
                        </a:rPr>
                        <a:t>One - Get One</a:t>
                      </a:r>
                      <a:endParaRPr lang="en-US" sz="1000" b="0" dirty="0">
                        <a:effectLst/>
                        <a:latin typeface="Times New Roman"/>
                        <a:ea typeface="Times New Roman"/>
                      </a:endParaRPr>
                    </a:p>
                    <a:p>
                      <a:pPr marL="225425" marR="0" indent="-166688">
                        <a:spcBef>
                          <a:spcPts val="0"/>
                        </a:spcBef>
                        <a:spcAft>
                          <a:spcPts val="0"/>
                        </a:spcAft>
                        <a:buFont typeface="Wingdings" pitchFamily="2" charset="2"/>
                        <a:buChar char="q"/>
                      </a:pPr>
                      <a:r>
                        <a:rPr lang="en-US" sz="1000" b="0" dirty="0">
                          <a:effectLst/>
                          <a:latin typeface="Arial Narrow"/>
                          <a:ea typeface="Times New Roman"/>
                        </a:rPr>
                        <a:t>Inside-Outside Circle</a:t>
                      </a:r>
                      <a:endParaRPr lang="en-US" sz="1000" b="0" dirty="0">
                        <a:effectLst/>
                        <a:latin typeface="Times New Roman"/>
                        <a:ea typeface="Times New Roman"/>
                      </a:endParaRP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Make-An-Appointment</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Mix-Freeze-Group</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Mix- N-Match</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Quiz-Quiz-Trade</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Rotating Review</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Showdown</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Talking Chips</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Team-Pair-Solo</a:t>
                      </a:r>
                    </a:p>
                    <a:p>
                      <a:pPr marL="225425" marR="0" indent="-166688">
                        <a:spcBef>
                          <a:spcPts val="0"/>
                        </a:spcBef>
                        <a:spcAft>
                          <a:spcPts val="0"/>
                        </a:spcAft>
                        <a:buFont typeface="Wingdings" pitchFamily="2" charset="2"/>
                        <a:buChar char="q"/>
                      </a:pPr>
                      <a:r>
                        <a:rPr lang="en-US" sz="1000" b="0" dirty="0" smtClean="0">
                          <a:effectLst/>
                          <a:latin typeface="Arial Narrow"/>
                          <a:ea typeface="Times New Roman"/>
                        </a:rPr>
                        <a:t>Who am I?</a:t>
                      </a:r>
                    </a:p>
                    <a:p>
                      <a:pPr marL="0" marR="0" indent="0">
                        <a:spcBef>
                          <a:spcPts val="0"/>
                        </a:spcBef>
                        <a:spcAft>
                          <a:spcPts val="0"/>
                        </a:spcAft>
                        <a:buFont typeface="Wingdings" pitchFamily="2" charset="2"/>
                        <a:buChar char="q"/>
                      </a:pPr>
                      <a:endParaRPr lang="en-US" sz="1200" b="0" dirty="0" smtClean="0">
                        <a:effectLst/>
                        <a:latin typeface="Arial Narrow"/>
                        <a:ea typeface="Times New Roman"/>
                      </a:endParaRPr>
                    </a:p>
                    <a:p>
                      <a:pPr marL="0" marR="0" indent="0">
                        <a:spcBef>
                          <a:spcPts val="0"/>
                        </a:spcBef>
                        <a:spcAft>
                          <a:spcPts val="0"/>
                        </a:spcAft>
                        <a:buFont typeface="Wingdings" pitchFamily="2" charset="2"/>
                        <a:buChar char="q"/>
                      </a:pPr>
                      <a:endParaRPr lang="en-US" sz="1200" b="0" dirty="0" smtClean="0">
                        <a:effectLst/>
                        <a:latin typeface="Arial Narrow"/>
                        <a:ea typeface="Times New Roman"/>
                      </a:endParaRPr>
                    </a:p>
                    <a:p>
                      <a:pPr marL="0" marR="0" indent="0">
                        <a:spcBef>
                          <a:spcPts val="0"/>
                        </a:spcBef>
                        <a:spcAft>
                          <a:spcPts val="0"/>
                        </a:spcAft>
                        <a:buFont typeface="Wingdings" pitchFamily="2" charset="2"/>
                        <a:buChar char="q"/>
                      </a:pPr>
                      <a:endParaRPr lang="en-US" sz="1200" b="0" dirty="0" smtClean="0">
                        <a:effectLst/>
                        <a:latin typeface="Arial Narrow"/>
                        <a:ea typeface="Times New Roman"/>
                      </a:endParaRPr>
                    </a:p>
                    <a:p>
                      <a:pPr marL="0" marR="0" indent="0">
                        <a:spcBef>
                          <a:spcPts val="0"/>
                        </a:spcBef>
                        <a:spcAft>
                          <a:spcPts val="0"/>
                        </a:spcAft>
                        <a:buFont typeface="Wingdings" pitchFamily="2" charset="2"/>
                        <a:buChar char="q"/>
                      </a:pPr>
                      <a:endParaRPr lang="en-US" sz="1200" b="0" dirty="0" smtClean="0">
                        <a:effectLst/>
                        <a:latin typeface="Arial Narrow"/>
                        <a:ea typeface="Times New Roman"/>
                      </a:endParaRPr>
                    </a:p>
                    <a:p>
                      <a:pPr marL="0" marR="0" indent="0">
                        <a:spcBef>
                          <a:spcPts val="0"/>
                        </a:spcBef>
                        <a:spcAft>
                          <a:spcPts val="0"/>
                        </a:spcAft>
                        <a:buFont typeface="Wingdings" pitchFamily="2" charset="2"/>
                        <a:buNone/>
                      </a:pPr>
                      <a:endParaRPr lang="en-US" sz="1200" b="0" dirty="0" smtClean="0">
                        <a:effectLst/>
                        <a:latin typeface="Arial Narrow"/>
                        <a:ea typeface="Times New Roman"/>
                      </a:endParaRPr>
                    </a:p>
                    <a:p>
                      <a:pPr marL="0" marR="0" indent="0">
                        <a:spcBef>
                          <a:spcPts val="0"/>
                        </a:spcBef>
                        <a:spcAft>
                          <a:spcPts val="0"/>
                        </a:spcAft>
                        <a:buFont typeface="Wingdings" pitchFamily="2" charset="2"/>
                        <a:buNone/>
                      </a:pPr>
                      <a:endParaRPr lang="en-US" sz="1200" b="0" dirty="0" smtClean="0">
                        <a:effectLst/>
                        <a:latin typeface="Arial Narrow"/>
                        <a:ea typeface="Times New Roman"/>
                      </a:endParaRPr>
                    </a:p>
                    <a:p>
                      <a:pPr marL="58738" marR="0" indent="0">
                        <a:spcBef>
                          <a:spcPts val="0"/>
                        </a:spcBef>
                        <a:spcAft>
                          <a:spcPts val="0"/>
                        </a:spcAft>
                        <a:buFont typeface="Wingdings" pitchFamily="2" charset="2"/>
                        <a:buNone/>
                      </a:pPr>
                      <a:endParaRPr lang="en-US" sz="1200" b="0" dirty="0" smtClean="0">
                        <a:effectLst/>
                        <a:latin typeface="Arial Narrow"/>
                        <a:ea typeface="Times New Roman"/>
                      </a:endParaRPr>
                    </a:p>
                    <a:p>
                      <a:pPr marL="58738"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kumimoji="0" lang="en-US" sz="1000" b="0" i="1"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marL="8095" marR="8095"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Wingdings" pitchFamily="2" charset="2"/>
                        <a:buChar char="q"/>
                      </a:pPr>
                      <a:r>
                        <a:rPr lang="en-US" sz="1000" dirty="0" smtClean="0">
                          <a:solidFill>
                            <a:schemeClr val="tx1"/>
                          </a:solidFill>
                          <a:latin typeface="Arial Narrow" pitchFamily="34" charset="0"/>
                        </a:rPr>
                        <a:t>Talk a Mile a</a:t>
                      </a:r>
                      <a:r>
                        <a:rPr lang="en-US" sz="1000" baseline="0" dirty="0" smtClean="0">
                          <a:solidFill>
                            <a:schemeClr val="tx1"/>
                          </a:solidFill>
                          <a:latin typeface="Arial Narrow" pitchFamily="34" charset="0"/>
                        </a:rPr>
                        <a:t> Minute</a:t>
                      </a:r>
                    </a:p>
                    <a:p>
                      <a:pPr marL="171450" indent="-171450">
                        <a:buFont typeface="Wingdings" pitchFamily="2" charset="2"/>
                        <a:buChar char="q"/>
                      </a:pPr>
                      <a:r>
                        <a:rPr lang="en-US" sz="1000" baseline="0" dirty="0" smtClean="0">
                          <a:solidFill>
                            <a:schemeClr val="tx1"/>
                          </a:solidFill>
                          <a:latin typeface="Arial Narrow" pitchFamily="34" charset="0"/>
                        </a:rPr>
                        <a:t>Vocabulary Pyramid</a:t>
                      </a:r>
                    </a:p>
                    <a:p>
                      <a:pPr marL="171450" indent="-171450">
                        <a:buFont typeface="Wingdings" pitchFamily="2" charset="2"/>
                        <a:buChar char="q"/>
                      </a:pPr>
                      <a:r>
                        <a:rPr lang="en-US" sz="1000" baseline="0" dirty="0" smtClean="0">
                          <a:solidFill>
                            <a:schemeClr val="tx1"/>
                          </a:solidFill>
                          <a:latin typeface="Arial Narrow" pitchFamily="34" charset="0"/>
                        </a:rPr>
                        <a:t>What’s the Question? (Jeopardy)</a:t>
                      </a:r>
                    </a:p>
                    <a:p>
                      <a:pPr marL="171450" indent="-171450">
                        <a:buFont typeface="Wingdings" pitchFamily="2" charset="2"/>
                        <a:buChar char="q"/>
                      </a:pPr>
                      <a:r>
                        <a:rPr lang="en-US" sz="1000" baseline="0" dirty="0" smtClean="0">
                          <a:solidFill>
                            <a:schemeClr val="tx1"/>
                          </a:solidFill>
                          <a:latin typeface="Arial Narrow" pitchFamily="34" charset="0"/>
                        </a:rPr>
                        <a:t>Charades</a:t>
                      </a:r>
                    </a:p>
                    <a:p>
                      <a:pPr marL="171450" indent="-171450">
                        <a:buFont typeface="Wingdings" pitchFamily="2" charset="2"/>
                        <a:buChar char="q"/>
                      </a:pPr>
                      <a:r>
                        <a:rPr lang="en-US" sz="1000" baseline="0" dirty="0" smtClean="0">
                          <a:solidFill>
                            <a:schemeClr val="tx1"/>
                          </a:solidFill>
                          <a:latin typeface="Arial Narrow" pitchFamily="34" charset="0"/>
                        </a:rPr>
                        <a:t>Pictionary</a:t>
                      </a:r>
                    </a:p>
                    <a:p>
                      <a:pPr marL="0" indent="0">
                        <a:buFont typeface="Wingdings" pitchFamily="2" charset="2"/>
                        <a:buNone/>
                      </a:pPr>
                      <a:endParaRPr lang="en-US" sz="1000" baseline="0" dirty="0" smtClean="0">
                        <a:solidFill>
                          <a:schemeClr val="tx1"/>
                        </a:solidFill>
                        <a:latin typeface="Arial Narrow" pitchFamily="34" charset="0"/>
                      </a:endParaRPr>
                    </a:p>
                    <a:p>
                      <a:pPr marL="0" indent="0">
                        <a:buFont typeface="Wingdings" pitchFamily="2" charset="2"/>
                        <a:buNone/>
                      </a:pPr>
                      <a:endParaRPr lang="en-US" sz="1000" baseline="0" dirty="0" smtClean="0">
                        <a:solidFill>
                          <a:schemeClr val="tx1"/>
                        </a:solidFill>
                        <a:latin typeface="Arial Narrow" pitchFamily="34" charset="0"/>
                      </a:endParaRPr>
                    </a:p>
                    <a:p>
                      <a:pPr marL="171450" indent="-171450">
                        <a:buFont typeface="Wingdings" pitchFamily="2" charset="2"/>
                        <a:buChar char="q"/>
                      </a:pPr>
                      <a:endParaRPr lang="en-US" sz="1000" baseline="0" dirty="0" smtClean="0">
                        <a:solidFill>
                          <a:schemeClr val="tx1"/>
                        </a:solidFill>
                        <a:latin typeface="Arial Narrow" pitchFamily="34" charset="0"/>
                      </a:endParaRPr>
                    </a:p>
                    <a:p>
                      <a:pPr marL="0" indent="0">
                        <a:buFont typeface="Wingdings" pitchFamily="2" charset="2"/>
                        <a:buNone/>
                      </a:pPr>
                      <a:endParaRPr lang="en-US" sz="1000" baseline="0" dirty="0" smtClean="0">
                        <a:solidFill>
                          <a:schemeClr val="tx1"/>
                        </a:solidFill>
                        <a:latin typeface="Arial Narrow" pitchFamily="34" charset="0"/>
                      </a:endParaRPr>
                    </a:p>
                    <a:p>
                      <a:pPr marL="0" indent="0">
                        <a:buFont typeface="Wingdings" pitchFamily="2" charset="2"/>
                        <a:buNone/>
                      </a:pPr>
                      <a:endParaRPr lang="en-US" sz="1000" baseline="0" dirty="0" smtClean="0">
                        <a:solidFill>
                          <a:schemeClr val="tx1"/>
                        </a:solidFill>
                        <a:latin typeface="Arial Narrow" pitchFamily="34" charset="0"/>
                      </a:endParaRPr>
                    </a:p>
                    <a:p>
                      <a:pPr marL="0" indent="0">
                        <a:buFont typeface="Wingdings" pitchFamily="2" charset="2"/>
                        <a:buNone/>
                      </a:pPr>
                      <a:r>
                        <a:rPr lang="en-US" sz="1000" baseline="0" dirty="0" smtClean="0">
                          <a:solidFill>
                            <a:schemeClr val="tx1"/>
                          </a:solidFill>
                          <a:latin typeface="Arial Narrow" pitchFamily="34" charset="0"/>
                        </a:rPr>
                        <a:t>Free PowerPoint Game Templates:</a:t>
                      </a:r>
                    </a:p>
                    <a:p>
                      <a:pPr marL="171450" indent="-171450">
                        <a:buFont typeface="Wingdings" pitchFamily="2" charset="2"/>
                        <a:buChar char="q"/>
                      </a:pPr>
                      <a:r>
                        <a:rPr lang="en-US" sz="1000" dirty="0" smtClean="0">
                          <a:solidFill>
                            <a:schemeClr val="tx1"/>
                          </a:solidFill>
                          <a:latin typeface="Arial Narrow" pitchFamily="34" charset="0"/>
                          <a:hlinkClick r:id="rId4"/>
                        </a:rPr>
                        <a:t>http://jc-schools.net/tutorials/PPT-games/</a:t>
                      </a: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171450" indent="-171450">
                        <a:buFont typeface="Wingdings" pitchFamily="2" charset="2"/>
                        <a:buChar char="q"/>
                      </a:pPr>
                      <a:r>
                        <a:rPr lang="en-US" sz="1000" dirty="0" smtClean="0">
                          <a:solidFill>
                            <a:schemeClr val="tx1"/>
                          </a:solidFill>
                          <a:latin typeface="Arial Narrow" pitchFamily="34" charset="0"/>
                          <a:hlinkClick r:id="rId5"/>
                        </a:rPr>
                        <a:t>http://people.uncw.edu/ertzbergerj/ppt_games.html</a:t>
                      </a:r>
                      <a:endParaRPr lang="en-US" sz="1000" dirty="0" smtClean="0">
                        <a:solidFill>
                          <a:schemeClr val="tx1"/>
                        </a:solidFill>
                        <a:latin typeface="Arial Narrow" pitchFamily="34" charset="0"/>
                      </a:endParaRPr>
                    </a:p>
                    <a:p>
                      <a:pPr marL="171450" indent="-171450">
                        <a:buFont typeface="Wingdings" pitchFamily="2" charset="2"/>
                        <a:buChar char="q"/>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p>
                      <a:pPr marL="0" indent="0">
                        <a:buFont typeface="Wingdings" pitchFamily="2" charset="2"/>
                        <a:buNone/>
                      </a:pPr>
                      <a:endParaRPr lang="en-US" sz="1000" dirty="0" smtClean="0">
                        <a:solidFill>
                          <a:schemeClr val="tx1"/>
                        </a:solidFill>
                        <a:latin typeface="Arial Narrow"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53275" name="TextBox 1"/>
          <p:cNvSpPr txBox="1">
            <a:spLocks noChangeArrowheads="1"/>
          </p:cNvSpPr>
          <p:nvPr/>
        </p:nvSpPr>
        <p:spPr bwMode="auto">
          <a:xfrm>
            <a:off x="5486400" y="6640513"/>
            <a:ext cx="2590800" cy="215900"/>
          </a:xfrm>
          <a:prstGeom prst="rect">
            <a:avLst/>
          </a:prstGeom>
          <a:noFill/>
          <a:ln w="9525">
            <a:noFill/>
            <a:miter lim="800000"/>
            <a:headEnd/>
            <a:tailEnd/>
          </a:ln>
        </p:spPr>
        <p:txBody>
          <a:bodyPr>
            <a:spAutoFit/>
          </a:bodyPr>
          <a:lstStyle/>
          <a:p>
            <a:pPr algn="r"/>
            <a:r>
              <a:rPr lang="en-US" sz="800">
                <a:solidFill>
                  <a:srgbClr val="000000"/>
                </a:solidFill>
              </a:rPr>
              <a:t>(Marzano &amp; Pickering, 2005)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20650" y="146050"/>
          <a:ext cx="8794671" cy="5903896"/>
        </p:xfrm>
        <a:graphic>
          <a:graphicData uri="http://schemas.openxmlformats.org/drawingml/2006/table">
            <a:tbl>
              <a:tblPr firstRow="1" bandRow="1">
                <a:tableStyleId>{5C22544A-7EE6-4342-B048-85BDC9FD1C3A}</a:tableStyleId>
              </a:tblPr>
              <a:tblGrid>
                <a:gridCol w="557649"/>
                <a:gridCol w="695365"/>
                <a:gridCol w="1912253"/>
                <a:gridCol w="1713297"/>
                <a:gridCol w="979027"/>
                <a:gridCol w="2937080"/>
              </a:tblGrid>
              <a:tr h="715933">
                <a:tc gridSpan="6">
                  <a:txBody>
                    <a:bodyPr/>
                    <a:lstStyle/>
                    <a:p>
                      <a:pPr algn="l"/>
                      <a:r>
                        <a:rPr lang="en-US" sz="1200" b="1" dirty="0" smtClean="0">
                          <a:solidFill>
                            <a:schemeClr val="tx1"/>
                          </a:solidFill>
                          <a:latin typeface="Arial Narrow" pitchFamily="34" charset="0"/>
                        </a:rPr>
                        <a:t>Step 6:</a:t>
                      </a:r>
                      <a:r>
                        <a:rPr lang="en-US" sz="1200" b="1" baseline="0" dirty="0" smtClean="0">
                          <a:solidFill>
                            <a:schemeClr val="tx1"/>
                          </a:solidFill>
                          <a:latin typeface="Arial Narrow" pitchFamily="34" charset="0"/>
                        </a:rPr>
                        <a:t> Analyze Student Expectations to determine the following: identification of Readiness or Supporting standards, a reminder of the cognitive rigor, the content &amp; significant bulleted specificity, supplemental resources,  and  potential research-based instructional strategies.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pPr marL="119063" marR="0" lvl="0" indent="-119063"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0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10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8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800" b="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772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latin typeface="Arial Narrow" pitchFamily="34" charset="0"/>
                        </a:rPr>
                        <a:t>TEKS</a:t>
                      </a:r>
                      <a:r>
                        <a:rPr lang="en-US" sz="1000" b="1" baseline="0" dirty="0" smtClean="0">
                          <a:solidFill>
                            <a:schemeClr val="tx1"/>
                          </a:solidFill>
                          <a:latin typeface="Arial Narrow" pitchFamily="34" charset="0"/>
                        </a:rPr>
                        <a:t> SE#</a:t>
                      </a:r>
                      <a:endParaRPr lang="en-US" sz="6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800" b="1" dirty="0" smtClean="0">
                          <a:solidFill>
                            <a:schemeClr val="tx1"/>
                          </a:solidFill>
                          <a:latin typeface="Arial Narrow" pitchFamily="34" charset="0"/>
                        </a:rPr>
                        <a:t>R or</a:t>
                      </a:r>
                      <a:r>
                        <a:rPr lang="en-US" sz="800" b="1" baseline="0" dirty="0" smtClean="0">
                          <a:solidFill>
                            <a:schemeClr val="tx1"/>
                          </a:solidFill>
                          <a:latin typeface="Arial Narrow" pitchFamily="34" charset="0"/>
                        </a:rPr>
                        <a:t> S</a:t>
                      </a:r>
                      <a:r>
                        <a:rPr lang="en-US" sz="800" b="1" dirty="0" smtClean="0">
                          <a:solidFill>
                            <a:schemeClr val="tx1"/>
                          </a:solidFill>
                          <a:latin typeface="Arial Narrow" pitchFamily="34" charset="0"/>
                        </a:rPr>
                        <a:t>  Standard? </a:t>
                      </a:r>
                      <a:endParaRPr lang="en-US" sz="8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Arial Narrow" pitchFamily="34" charset="0"/>
                          <a:ea typeface="+mn-ea"/>
                          <a:cs typeface="+mn-cs"/>
                        </a:rPr>
                        <a:t>COGNITIVE RIGOR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smtClean="0">
                          <a:ln>
                            <a:noFill/>
                          </a:ln>
                          <a:solidFill>
                            <a:prstClr val="black"/>
                          </a:solidFill>
                          <a:effectLst/>
                          <a:uLnTx/>
                          <a:uFillTx/>
                          <a:latin typeface="Arial Narrow" pitchFamily="34" charset="0"/>
                          <a:ea typeface="+mn-ea"/>
                          <a:cs typeface="+mn-cs"/>
                        </a:rPr>
                        <a:t>(The VERBS in both the K &amp; S Statement &amp; the SE)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000000"/>
                          </a:solidFill>
                          <a:effectLst/>
                          <a:uLnTx/>
                          <a:uFillTx/>
                          <a:latin typeface="Arial Narrow" pitchFamily="34" charset="0"/>
                          <a:ea typeface="+mn-ea"/>
                          <a:cs typeface="+mn-cs"/>
                        </a:rPr>
                        <a:t>CONTENT SPECIFICITY  </a:t>
                      </a:r>
                      <a:r>
                        <a:rPr kumimoji="0" lang="en-US" sz="600" b="0" i="0" u="none" strike="noStrike" kern="1200" cap="none" spc="0" normalizeH="0" baseline="0" noProof="0" dirty="0" smtClean="0">
                          <a:ln>
                            <a:noFill/>
                          </a:ln>
                          <a:solidFill>
                            <a:srgbClr val="000000"/>
                          </a:solidFill>
                          <a:effectLst/>
                          <a:uLnTx/>
                          <a:uFillTx/>
                          <a:latin typeface="Arial Narrow" pitchFamily="34" charset="0"/>
                          <a:ea typeface="+mn-ea"/>
                          <a:cs typeface="+mn-cs"/>
                        </a:rPr>
                        <a:t>(All Caps)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smtClean="0">
                          <a:ln>
                            <a:noFill/>
                          </a:ln>
                          <a:solidFill>
                            <a:srgbClr val="000000"/>
                          </a:solidFill>
                          <a:effectLst/>
                          <a:uLnTx/>
                          <a:uFillTx/>
                          <a:latin typeface="Arial Narrow" pitchFamily="34" charset="0"/>
                          <a:ea typeface="+mn-ea"/>
                          <a:cs typeface="+mn-cs"/>
                        </a:rPr>
                        <a:t>(Include Significant Bulleted Specificity)</a:t>
                      </a:r>
                    </a:p>
                    <a:p>
                      <a:pPr algn="ctr"/>
                      <a:endParaRPr lang="en-US" sz="6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b="1" dirty="0" smtClean="0">
                          <a:solidFill>
                            <a:schemeClr val="tx1"/>
                          </a:solidFill>
                          <a:latin typeface="Arial Narrow" pitchFamily="34" charset="0"/>
                        </a:rPr>
                        <a:t>Supplemental</a:t>
                      </a:r>
                      <a:r>
                        <a:rPr lang="en-US" sz="1000" b="1" baseline="0" dirty="0" smtClean="0">
                          <a:solidFill>
                            <a:schemeClr val="tx1"/>
                          </a:solidFill>
                          <a:latin typeface="Arial Narrow" pitchFamily="34" charset="0"/>
                        </a:rPr>
                        <a:t> Resources</a:t>
                      </a:r>
                    </a:p>
                    <a:p>
                      <a:pPr algn="ctr"/>
                      <a:r>
                        <a:rPr lang="en-US" sz="600" b="0" baseline="0" dirty="0" smtClean="0">
                          <a:solidFill>
                            <a:schemeClr val="tx1"/>
                          </a:solidFill>
                          <a:latin typeface="Arial Narrow" pitchFamily="34" charset="0"/>
                        </a:rPr>
                        <a:t>(Page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200" b="1" dirty="0" smtClean="0">
                          <a:solidFill>
                            <a:schemeClr val="tx1"/>
                          </a:solidFill>
                          <a:latin typeface="Arial Narrow" pitchFamily="34" charset="0"/>
                        </a:rPr>
                        <a:t>Potential</a:t>
                      </a:r>
                      <a:r>
                        <a:rPr lang="en-US" sz="1200" b="1" baseline="0" dirty="0" smtClean="0">
                          <a:solidFill>
                            <a:schemeClr val="tx1"/>
                          </a:solidFill>
                          <a:latin typeface="Arial Narrow" pitchFamily="34" charset="0"/>
                        </a:rPr>
                        <a:t> </a:t>
                      </a:r>
                      <a:r>
                        <a:rPr lang="en-US" sz="1200" b="1" dirty="0" smtClean="0">
                          <a:solidFill>
                            <a:schemeClr val="tx1"/>
                          </a:solidFill>
                          <a:latin typeface="Arial Narrow" pitchFamily="34" charset="0"/>
                        </a:rPr>
                        <a:t>Research-based</a:t>
                      </a:r>
                      <a:r>
                        <a:rPr lang="en-US" sz="1200" b="1" baseline="0" dirty="0" smtClean="0">
                          <a:solidFill>
                            <a:schemeClr val="tx1"/>
                          </a:solidFill>
                          <a:latin typeface="Arial Narrow" pitchFamily="34" charset="0"/>
                        </a:rPr>
                        <a:t> </a:t>
                      </a:r>
                      <a:r>
                        <a:rPr lang="en-US" sz="1200" b="1" dirty="0" smtClean="0">
                          <a:solidFill>
                            <a:schemeClr val="tx1"/>
                          </a:solidFill>
                          <a:latin typeface="Arial Narrow" pitchFamily="34" charset="0"/>
                        </a:rPr>
                        <a:t>Instructional Strategies</a:t>
                      </a:r>
                    </a:p>
                    <a:p>
                      <a:pPr algn="ctr"/>
                      <a:r>
                        <a:rPr lang="en-US" sz="800" b="0" i="0" dirty="0" smtClean="0">
                          <a:solidFill>
                            <a:schemeClr val="tx1"/>
                          </a:solidFill>
                          <a:latin typeface="Arial Narrow" pitchFamily="34" charset="0"/>
                        </a:rPr>
                        <a:t>(Consult</a:t>
                      </a:r>
                      <a:r>
                        <a:rPr lang="en-US" sz="800" b="0" i="0" baseline="0" dirty="0" smtClean="0">
                          <a:solidFill>
                            <a:schemeClr val="tx1"/>
                          </a:solidFill>
                          <a:latin typeface="Arial Narrow" pitchFamily="34" charset="0"/>
                        </a:rPr>
                        <a:t> Exemplar Lessons if available)</a:t>
                      </a:r>
                      <a:endParaRPr lang="en-US" sz="8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0">
                <a:tc grid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dirty="0" smtClean="0">
                          <a:solidFill>
                            <a:schemeClr val="bg1"/>
                          </a:solidFill>
                          <a:latin typeface="Arial Narrow" pitchFamily="34" charset="0"/>
                        </a:rPr>
                        <a:t>Use the </a:t>
                      </a:r>
                      <a:r>
                        <a:rPr lang="en-US" sz="1000" b="1" dirty="0" smtClean="0">
                          <a:solidFill>
                            <a:srgbClr val="FFFFFF"/>
                          </a:solidFill>
                          <a:effectLst/>
                          <a:latin typeface="Arial Narrow"/>
                          <a:ea typeface="Times New Roman"/>
                        </a:rPr>
                        <a:t>Research-based Instructional Strategies Checklist</a:t>
                      </a:r>
                      <a:r>
                        <a:rPr lang="en-US" sz="1000" b="1" baseline="0" dirty="0" smtClean="0">
                          <a:solidFill>
                            <a:srgbClr val="FFFFFF"/>
                          </a:solidFill>
                          <a:effectLst/>
                          <a:latin typeface="Arial Narrow"/>
                          <a:ea typeface="Times New Roman"/>
                        </a:rPr>
                        <a:t> </a:t>
                      </a:r>
                      <a:r>
                        <a:rPr lang="en-US" sz="1000" b="1" i="0" baseline="0" dirty="0" smtClean="0">
                          <a:solidFill>
                            <a:schemeClr val="bg1"/>
                          </a:solidFill>
                          <a:latin typeface="Arial Narrow" pitchFamily="34" charset="0"/>
                        </a:rPr>
                        <a:t>on the following page to select  potential research-based strategies.</a:t>
                      </a:r>
                      <a:endParaRPr lang="en-US" sz="1000" b="1" i="0" dirty="0" smtClean="0">
                        <a:solidFill>
                          <a:schemeClr val="bg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US" sz="800" b="1"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smtClean="0">
                        <a:ln>
                          <a:noFill/>
                        </a:ln>
                        <a:solidFill>
                          <a:srgbClr val="00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6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600" b="0" baseline="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en-US" sz="8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63035">
                <a:tc>
                  <a:txBody>
                    <a:bodyPr/>
                    <a:lstStyle/>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itchFamily="34" charset="0"/>
                        <a:buNone/>
                      </a:pPr>
                      <a:endParaRPr lang="en-US" sz="1000" b="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7795">
                <a:tc>
                  <a:txBody>
                    <a:bodyPr/>
                    <a:lstStyle/>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smtClean="0">
                        <a:solidFill>
                          <a:srgbClr val="FF0000"/>
                        </a:solidFill>
                        <a:latin typeface="Arial Narrow" pitchFamily="34" charset="0"/>
                      </a:endParaRPr>
                    </a:p>
                    <a:p>
                      <a:endParaRPr lang="en-US" sz="1000" b="1"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b="1"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2713" indent="-112713">
                        <a:buFont typeface="Arial" pitchFamily="34" charset="0"/>
                        <a:buChar char="•"/>
                      </a:pPr>
                      <a:endParaRPr lang="en-US" sz="1000" b="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42683">
                <a:tc>
                  <a:txBody>
                    <a:bodyPr/>
                    <a:lstStyle/>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smtClean="0">
                        <a:solidFill>
                          <a:srgbClr val="FF0000"/>
                        </a:solidFill>
                        <a:latin typeface="Arial Narrow" pitchFamily="34" charset="0"/>
                      </a:endParaRPr>
                    </a:p>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2713" indent="-112713">
                        <a:buFont typeface="Arial" pitchFamily="34" charset="0"/>
                        <a:buChar char="•"/>
                      </a:pPr>
                      <a:endParaRPr lang="en-US" sz="1000" b="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42683">
                <a:tc>
                  <a:txBody>
                    <a:bodyPr/>
                    <a:lstStyle/>
                    <a:p>
                      <a:pPr algn="ctr"/>
                      <a:endParaRPr lang="en-US" sz="1000" b="0" i="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b="0" i="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smtClean="0">
                        <a:ln>
                          <a:noFill/>
                        </a:ln>
                        <a:solidFill>
                          <a:srgbClr val="FF0000"/>
                        </a:solidFill>
                        <a:effectLst/>
                        <a:uLnTx/>
                        <a:uFillTx/>
                        <a:latin typeface="Arial Narrow"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itchFamily="34" charset="0"/>
                        <a:buNone/>
                      </a:pPr>
                      <a:endParaRPr lang="en-US" sz="1000" baseline="0" dirty="0" smtClean="0">
                        <a:solidFill>
                          <a:srgbClr val="FF0000"/>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4327" name="TextBox 1"/>
          <p:cNvSpPr txBox="1">
            <a:spLocks noChangeArrowheads="1"/>
          </p:cNvSpPr>
          <p:nvPr/>
        </p:nvSpPr>
        <p:spPr bwMode="auto">
          <a:xfrm>
            <a:off x="228600" y="6611938"/>
            <a:ext cx="8686800" cy="246062"/>
          </a:xfrm>
          <a:prstGeom prst="rect">
            <a:avLst/>
          </a:prstGeom>
          <a:noFill/>
          <a:ln w="9525">
            <a:noFill/>
            <a:miter lim="800000"/>
            <a:headEnd/>
            <a:tailEnd/>
          </a:ln>
        </p:spPr>
        <p:txBody>
          <a:bodyPr>
            <a:spAutoFit/>
          </a:bodyPr>
          <a:lstStyle/>
          <a:p>
            <a:pPr algn="ctr"/>
            <a:r>
              <a:rPr lang="en-US" sz="1000">
                <a:solidFill>
                  <a:srgbClr val="000000"/>
                </a:solidFill>
                <a:latin typeface="Calibri" pitchFamily="34" charset="0"/>
              </a:rPr>
              <a:t>Copy this page as many times as necessary to analyze each Student Expectation on the IFD.</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96850" y="152400"/>
          <a:ext cx="8763000" cy="6339840"/>
        </p:xfrm>
        <a:graphic>
          <a:graphicData uri="http://schemas.openxmlformats.org/drawingml/2006/table">
            <a:tbl>
              <a:tblPr firstRow="1" firstCol="1" lastRow="1" lastCol="1" bandRow="1" bandCol="1"/>
              <a:tblGrid>
                <a:gridCol w="4284848"/>
                <a:gridCol w="4478152"/>
              </a:tblGrid>
              <a:tr h="130993">
                <a:tc gridSpan="2">
                  <a:txBody>
                    <a:bodyPr/>
                    <a:lstStyle/>
                    <a:p>
                      <a:pPr marL="0" marR="0" algn="ctr">
                        <a:spcBef>
                          <a:spcPts val="0"/>
                        </a:spcBef>
                        <a:spcAft>
                          <a:spcPts val="0"/>
                        </a:spcAft>
                      </a:pPr>
                      <a:r>
                        <a:rPr lang="en-US" sz="1800" b="1" dirty="0">
                          <a:solidFill>
                            <a:srgbClr val="FFFFFF"/>
                          </a:solidFill>
                          <a:effectLst/>
                          <a:latin typeface="Arial Narrow"/>
                          <a:ea typeface="Times New Roman"/>
                        </a:rPr>
                        <a:t>Research-based </a:t>
                      </a:r>
                      <a:r>
                        <a:rPr lang="en-US" sz="1800" b="1" dirty="0" smtClean="0">
                          <a:solidFill>
                            <a:srgbClr val="FFFFFF"/>
                          </a:solidFill>
                          <a:effectLst/>
                          <a:latin typeface="Arial Narrow"/>
                          <a:ea typeface="Times New Roman"/>
                        </a:rPr>
                        <a:t>Instructional Strategies  (Marzano, Pickering, &amp; Pollock, 2001)</a:t>
                      </a:r>
                      <a:endParaRPr lang="en-US" sz="1800" dirty="0">
                        <a:effectLst/>
                        <a:latin typeface="Times New Roman"/>
                        <a:ea typeface="Times New Roman"/>
                      </a:endParaRPr>
                    </a:p>
                  </a:txBody>
                  <a:tcPr marL="37528" marR="375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r>
              <a:tr h="2968893">
                <a:tc>
                  <a:txBody>
                    <a:bodyPr/>
                    <a:lstStyle/>
                    <a:p>
                      <a:pPr marL="0" marR="0" lvl="0" indent="0" algn="l">
                        <a:spcBef>
                          <a:spcPts val="0"/>
                        </a:spcBef>
                        <a:spcAft>
                          <a:spcPts val="0"/>
                        </a:spcAft>
                        <a:buFont typeface="Wingdings"/>
                        <a:buNone/>
                        <a:tabLst>
                          <a:tab pos="114300" algn="l"/>
                        </a:tabLst>
                      </a:pPr>
                      <a:r>
                        <a:rPr lang="en-US" sz="1100" b="1" dirty="0">
                          <a:effectLst/>
                          <a:latin typeface="Arial Narrow"/>
                          <a:ea typeface="Times New Roman"/>
                        </a:rPr>
                        <a:t>Identifying Similarities &amp; Differences*</a:t>
                      </a:r>
                      <a:endParaRPr lang="en-US" sz="1100" dirty="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Compare/Contrast</a:t>
                      </a:r>
                      <a:r>
                        <a:rPr lang="en-US" sz="1000" i="1" dirty="0">
                          <a:effectLst/>
                          <a:latin typeface="Arial Narrow"/>
                          <a:ea typeface="Times New Roman"/>
                        </a:rPr>
                        <a:t>; Classify/Categorize; </a:t>
                      </a:r>
                      <a:r>
                        <a:rPr lang="en-US" sz="1000" i="1" dirty="0" smtClean="0">
                          <a:effectLst/>
                          <a:latin typeface="Arial Narrow"/>
                          <a:ea typeface="Times New Roman"/>
                        </a:rPr>
                        <a:t>Analogies</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Venn Diagrams</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T-Chart</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Sentence Frame</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Card Sort</a:t>
                      </a:r>
                      <a:endParaRPr lang="en-US" sz="1000" i="0" dirty="0" smtClean="0">
                        <a:effectLst/>
                        <a:latin typeface="Times New Roman"/>
                        <a:ea typeface="Times New Roman"/>
                      </a:endParaRPr>
                    </a:p>
                    <a:p>
                      <a:pPr marL="171450" marR="0" lvl="0" indent="-17145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Manipulative </a:t>
                      </a:r>
                      <a:r>
                        <a:rPr lang="en-US" sz="1000" i="1" dirty="0">
                          <a:effectLst/>
                          <a:latin typeface="Arial Narrow"/>
                          <a:ea typeface="Times New Roman"/>
                        </a:rPr>
                        <a:t>Sorts</a:t>
                      </a:r>
                      <a:endParaRPr lang="en-US" sz="1000" dirty="0">
                        <a:effectLst/>
                        <a:latin typeface="Times New Roman"/>
                        <a:ea typeface="Times New Roman"/>
                      </a:endParaRPr>
                    </a:p>
                    <a:p>
                      <a:pPr marL="228600" marR="0" algn="l">
                        <a:spcBef>
                          <a:spcPts val="0"/>
                        </a:spcBef>
                        <a:spcAft>
                          <a:spcPts val="0"/>
                        </a:spcAft>
                      </a:pPr>
                      <a:r>
                        <a:rPr lang="en-US" sz="1100" dirty="0">
                          <a:effectLst/>
                          <a:latin typeface="Arial Narrow"/>
                          <a:ea typeface="Times New Roman"/>
                        </a:rPr>
                        <a:t> </a:t>
                      </a:r>
                      <a:endParaRPr lang="en-US" sz="11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Reinforcing Effort*</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Rubric</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Stars &amp; Steps Analysis  Chart</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Effort &amp; Achievement Charts</a:t>
                      </a:r>
                      <a:endParaRPr lang="en-US" sz="1000" dirty="0">
                        <a:effectLst/>
                        <a:latin typeface="Times New Roman"/>
                        <a:ea typeface="Times New Roman"/>
                      </a:endParaRPr>
                    </a:p>
                    <a:p>
                      <a:pPr marL="228600" marR="0" algn="l">
                        <a:spcBef>
                          <a:spcPts val="0"/>
                        </a:spcBef>
                        <a:spcAft>
                          <a:spcPts val="0"/>
                        </a:spcAft>
                      </a:pPr>
                      <a:r>
                        <a:rPr lang="en-US" sz="1100" i="1" dirty="0">
                          <a:effectLst/>
                          <a:latin typeface="Arial Narrow"/>
                          <a:ea typeface="Times New Roman"/>
                        </a:rPr>
                        <a:t> </a:t>
                      </a:r>
                      <a:endParaRPr lang="en-US" sz="11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Focused Classroom Practice*</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Learning Stations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Model + Guided Practice [Scaffolding]</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Anchor Activities</a:t>
                      </a:r>
                      <a:endParaRPr lang="en-US" sz="1000" dirty="0">
                        <a:effectLst/>
                        <a:latin typeface="Times New Roman"/>
                        <a:ea typeface="Times New Roman"/>
                      </a:endParaRPr>
                    </a:p>
                    <a:p>
                      <a:pPr marL="228600" marR="0" algn="l">
                        <a:spcBef>
                          <a:spcPts val="0"/>
                        </a:spcBef>
                        <a:spcAft>
                          <a:spcPts val="0"/>
                        </a:spcAft>
                      </a:pPr>
                      <a:r>
                        <a:rPr lang="en-US" sz="1000" dirty="0">
                          <a:effectLst/>
                          <a:latin typeface="Arial Narrow"/>
                          <a:ea typeface="Times New Roman"/>
                        </a:rPr>
                        <a:t> </a:t>
                      </a:r>
                      <a:endParaRPr lang="en-US" sz="10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Summarizing*</a:t>
                      </a:r>
                      <a:endParaRPr lang="en-US" sz="11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Exit Ticket</a:t>
                      </a:r>
                      <a:endParaRPr lang="en-US" sz="10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1 Minute “Big Idea” paper</a:t>
                      </a:r>
                      <a:endParaRPr lang="en-US" sz="10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Delete, Substitute, Keep Strategy</a:t>
                      </a:r>
                      <a:endParaRPr lang="en-US" sz="10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Summary Frames</a:t>
                      </a:r>
                      <a:endParaRPr lang="en-US" sz="1000" dirty="0">
                        <a:effectLst/>
                        <a:latin typeface="Times New Roman"/>
                        <a:ea typeface="Times New Roman"/>
                      </a:endParaRPr>
                    </a:p>
                    <a:p>
                      <a:pPr marL="168275" marR="0" indent="-168275" algn="l">
                        <a:spcBef>
                          <a:spcPts val="0"/>
                        </a:spcBef>
                        <a:spcAft>
                          <a:spcPts val="0"/>
                        </a:spcAft>
                        <a:buFont typeface="Wingdings" pitchFamily="2" charset="2"/>
                        <a:buChar char="q"/>
                        <a:tabLst>
                          <a:tab pos="122238" algn="l"/>
                          <a:tab pos="463550" algn="l"/>
                        </a:tabLst>
                      </a:pPr>
                      <a:r>
                        <a:rPr lang="en-US" sz="1000" i="1" dirty="0">
                          <a:effectLst/>
                          <a:latin typeface="Arial Narrow"/>
                          <a:ea typeface="Times New Roman"/>
                        </a:rPr>
                        <a:t>Cooperative Rotating </a:t>
                      </a:r>
                      <a:r>
                        <a:rPr lang="en-US" sz="1000" i="1" dirty="0" smtClean="0">
                          <a:effectLst/>
                          <a:latin typeface="Arial Narrow"/>
                          <a:ea typeface="Times New Roman"/>
                        </a:rPr>
                        <a:t>Review</a:t>
                      </a:r>
                    </a:p>
                    <a:p>
                      <a:pPr marL="168275" marR="0" indent="-168275" algn="l">
                        <a:spcBef>
                          <a:spcPts val="0"/>
                        </a:spcBef>
                        <a:spcAft>
                          <a:spcPts val="0"/>
                        </a:spcAft>
                        <a:buFont typeface="Wingdings" pitchFamily="2" charset="2"/>
                        <a:buChar char="q"/>
                        <a:tabLst>
                          <a:tab pos="122238" algn="l"/>
                          <a:tab pos="463550" algn="l"/>
                        </a:tabLst>
                      </a:pPr>
                      <a:r>
                        <a:rPr lang="en-US" sz="1000" i="1" dirty="0" smtClean="0">
                          <a:effectLst/>
                          <a:latin typeface="Arial Narrow"/>
                          <a:ea typeface="Times New Roman"/>
                        </a:rPr>
                        <a:t>3-2-1- Summary</a:t>
                      </a:r>
                      <a:endParaRPr lang="en-US" sz="1000" dirty="0">
                        <a:effectLst/>
                        <a:latin typeface="Times New Roman"/>
                        <a:ea typeface="Times New Roman"/>
                      </a:endParaRPr>
                    </a:p>
                    <a:p>
                      <a:pPr marL="228600" marR="0" algn="l">
                        <a:spcBef>
                          <a:spcPts val="0"/>
                        </a:spcBef>
                        <a:spcAft>
                          <a:spcPts val="0"/>
                        </a:spcAft>
                      </a:pPr>
                      <a:r>
                        <a:rPr lang="en-US" sz="1100" dirty="0">
                          <a:effectLst/>
                          <a:latin typeface="Arial Narrow"/>
                          <a:ea typeface="Times New Roman"/>
                        </a:rPr>
                        <a:t> </a:t>
                      </a:r>
                      <a:endParaRPr lang="en-US" sz="11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Nonlinguistic Representations*</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Graphic Organizers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fr-FR" sz="1000" i="1" dirty="0">
                          <a:effectLst/>
                          <a:latin typeface="Arial Narrow"/>
                          <a:ea typeface="Times New Roman"/>
                        </a:rPr>
                        <a:t>Kinesthetic</a:t>
                      </a:r>
                      <a:r>
                        <a:rPr lang="en-US" sz="1000" i="1" dirty="0">
                          <a:effectLst/>
                          <a:latin typeface="Arial Narrow"/>
                          <a:ea typeface="Times New Roman"/>
                        </a:rPr>
                        <a:t> Activities (manipulatives</a:t>
                      </a:r>
                      <a:r>
                        <a:rPr lang="fr-FR" sz="1000" i="1" dirty="0">
                          <a:effectLst/>
                          <a:latin typeface="Arial Narrow"/>
                          <a:ea typeface="Times New Roman"/>
                        </a:rPr>
                        <a:t>, motions, etc.)</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Role Play</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Demonstrations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Creating model</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Drawing illustrations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Pictographs</a:t>
                      </a:r>
                      <a:endParaRPr lang="en-US" sz="1000" dirty="0">
                        <a:effectLst/>
                        <a:latin typeface="Times New Roman"/>
                        <a:ea typeface="Times New Roman"/>
                      </a:endParaRPr>
                    </a:p>
                  </a:txBody>
                  <a:tcPr marL="37528" marR="375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marR="0" indent="-139700" algn="l">
                        <a:spcBef>
                          <a:spcPts val="0"/>
                        </a:spcBef>
                        <a:spcAft>
                          <a:spcPts val="0"/>
                        </a:spcAft>
                        <a:tabLst>
                          <a:tab pos="139700" algn="l"/>
                        </a:tabLst>
                      </a:pPr>
                      <a:r>
                        <a:rPr lang="en-US" sz="1100" b="1" dirty="0">
                          <a:effectLst/>
                          <a:latin typeface="Arial Narrow"/>
                          <a:ea typeface="Times New Roman"/>
                        </a:rPr>
                        <a:t>Generating &amp; Testing a Hypothesis*</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Concept Attainment</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Inductive Thinking</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Guess, Test, Revise Strategy</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Mystery Concept</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20 Questions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5 E Lesson Design [Engage, Explore, Explain, Elaborate, Evaluate]</a:t>
                      </a:r>
                      <a:endParaRPr lang="en-US" sz="1000" dirty="0">
                        <a:effectLst/>
                        <a:latin typeface="Times New Roman"/>
                        <a:ea typeface="Times New Roman"/>
                      </a:endParaRPr>
                    </a:p>
                    <a:p>
                      <a:pPr marL="228600" marR="0" algn="l">
                        <a:spcBef>
                          <a:spcPts val="0"/>
                        </a:spcBef>
                        <a:spcAft>
                          <a:spcPts val="0"/>
                        </a:spcAft>
                      </a:pPr>
                      <a:r>
                        <a:rPr lang="en-US" sz="1100" i="1" dirty="0">
                          <a:effectLst/>
                          <a:latin typeface="Arial Narrow"/>
                          <a:ea typeface="Times New Roman"/>
                        </a:rPr>
                        <a:t> </a:t>
                      </a:r>
                      <a:endParaRPr lang="en-US" sz="11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Cooperative Learning*</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Jig Saw</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smtClean="0">
                          <a:effectLst/>
                          <a:latin typeface="Arial Narrow"/>
                        </a:rPr>
                        <a:t>Think-Pair-Share</a:t>
                      </a:r>
                      <a:r>
                        <a:rPr lang="en-US" sz="1000" dirty="0" smtClean="0">
                          <a:effectLst/>
                          <a:latin typeface="Times New Roman"/>
                        </a:rPr>
                        <a:t> </a:t>
                      </a:r>
                    </a:p>
                    <a:p>
                      <a:pPr marL="177800" marR="0" lvl="0" indent="-177800" algn="l">
                        <a:spcBef>
                          <a:spcPts val="0"/>
                        </a:spcBef>
                        <a:spcAft>
                          <a:spcPts val="0"/>
                        </a:spcAft>
                        <a:buFont typeface="Wingdings" pitchFamily="2" charset="2"/>
                        <a:buChar char="q"/>
                        <a:tabLst>
                          <a:tab pos="457200" algn="l"/>
                        </a:tabLst>
                      </a:pPr>
                      <a:r>
                        <a:rPr lang="en-US" sz="1000" i="1" dirty="0" smtClean="0">
                          <a:effectLst/>
                          <a:latin typeface="Arial Narrow"/>
                          <a:ea typeface="Times New Roman"/>
                        </a:rPr>
                        <a:t>Mix-Freeze-Group</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Inner/Outer Circle</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4 Corners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Take a Stand</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Fact or Fib Showdown</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Talking Chips</a:t>
                      </a:r>
                      <a:endParaRPr lang="en-US" sz="1000" dirty="0">
                        <a:effectLst/>
                        <a:latin typeface="Times New Roman"/>
                        <a:ea typeface="Times New Roman"/>
                      </a:endParaRPr>
                    </a:p>
                    <a:p>
                      <a:pPr marL="228600" marR="0" algn="l">
                        <a:spcBef>
                          <a:spcPts val="0"/>
                        </a:spcBef>
                        <a:spcAft>
                          <a:spcPts val="0"/>
                        </a:spcAft>
                      </a:pPr>
                      <a:r>
                        <a:rPr lang="en-US" sz="1100" dirty="0">
                          <a:effectLst/>
                          <a:latin typeface="Arial Narrow"/>
                          <a:ea typeface="Times New Roman"/>
                        </a:rPr>
                        <a:t> </a:t>
                      </a:r>
                      <a:endParaRPr lang="en-US" sz="1100" dirty="0">
                        <a:effectLst/>
                        <a:latin typeface="Times New Roman"/>
                        <a:ea typeface="Times New Roman"/>
                      </a:endParaRPr>
                    </a:p>
                    <a:p>
                      <a:pPr marL="139700" marR="0" indent="-139700" algn="l">
                        <a:spcBef>
                          <a:spcPts val="0"/>
                        </a:spcBef>
                        <a:spcAft>
                          <a:spcPts val="0"/>
                        </a:spcAft>
                        <a:tabLst>
                          <a:tab pos="139700" algn="l"/>
                        </a:tabLst>
                      </a:pPr>
                      <a:r>
                        <a:rPr lang="en-US" sz="1100" b="1" dirty="0">
                          <a:effectLst/>
                          <a:latin typeface="Arial Narrow"/>
                          <a:ea typeface="Times New Roman"/>
                        </a:rPr>
                        <a:t>Cues, Questioning, &amp; Advanced Organizers*</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177800" algn="l"/>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177800" algn="l"/>
                          <a:tab pos="457200" algn="l"/>
                        </a:tabLst>
                      </a:pPr>
                      <a:r>
                        <a:rPr lang="en-US" sz="1000" i="1" dirty="0">
                          <a:effectLst/>
                          <a:latin typeface="Arial Narrow"/>
                          <a:ea typeface="Times New Roman"/>
                        </a:rPr>
                        <a:t>Bloom’s Question Stems or Question Cubes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177800" algn="l"/>
                          <a:tab pos="457200" algn="l"/>
                        </a:tabLst>
                      </a:pPr>
                      <a:r>
                        <a:rPr lang="en-US" sz="1000" i="1" dirty="0">
                          <a:effectLst/>
                          <a:latin typeface="Arial Narrow"/>
                          <a:ea typeface="Times New Roman"/>
                        </a:rPr>
                        <a:t>KWL Charts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177800" algn="l"/>
                          <a:tab pos="457200" algn="l"/>
                        </a:tabLst>
                      </a:pPr>
                      <a:r>
                        <a:rPr lang="en-US" sz="1000" i="1" dirty="0">
                          <a:effectLst/>
                          <a:latin typeface="Arial Narrow"/>
                          <a:ea typeface="Times New Roman"/>
                        </a:rPr>
                        <a:t>Partially Completed Graphic Organizers</a:t>
                      </a:r>
                      <a:endParaRPr lang="en-US" sz="1000" dirty="0">
                        <a:effectLst/>
                        <a:latin typeface="Times New Roman"/>
                        <a:ea typeface="Times New Roman"/>
                      </a:endParaRPr>
                    </a:p>
                    <a:p>
                      <a:pPr marL="228600" marR="0" algn="l">
                        <a:spcBef>
                          <a:spcPts val="0"/>
                        </a:spcBef>
                        <a:spcAft>
                          <a:spcPts val="0"/>
                        </a:spcAft>
                      </a:pPr>
                      <a:r>
                        <a:rPr lang="en-US" sz="1100" dirty="0">
                          <a:effectLst/>
                          <a:latin typeface="Arial Narrow"/>
                          <a:ea typeface="Times New Roman"/>
                        </a:rPr>
                        <a:t> </a:t>
                      </a:r>
                      <a:endParaRPr lang="en-US" sz="1100" dirty="0">
                        <a:effectLst/>
                        <a:latin typeface="Times New Roman"/>
                        <a:ea typeface="Times New Roman"/>
                      </a:endParaRPr>
                    </a:p>
                    <a:p>
                      <a:pPr marL="0" marR="0" lvl="0" indent="0" algn="l">
                        <a:spcBef>
                          <a:spcPts val="0"/>
                        </a:spcBef>
                        <a:spcAft>
                          <a:spcPts val="0"/>
                        </a:spcAft>
                        <a:buFontTx/>
                        <a:buNone/>
                        <a:tabLst>
                          <a:tab pos="160020" algn="l"/>
                        </a:tabLst>
                      </a:pPr>
                      <a:r>
                        <a:rPr lang="en-US" sz="1100" b="1" dirty="0">
                          <a:effectLst/>
                          <a:latin typeface="Arial Narrow"/>
                          <a:ea typeface="Times New Roman"/>
                        </a:rPr>
                        <a:t>Setting Goals &amp; Objectives* </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Smart Goals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Stars &amp; Steps Analysis Chart</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pPr>
                      <a:r>
                        <a:rPr lang="en-US" sz="1000" i="1" dirty="0">
                          <a:effectLst/>
                          <a:latin typeface="Arial Narrow"/>
                          <a:ea typeface="Times New Roman"/>
                        </a:rPr>
                        <a:t>Rubrics,  Learning Contract</a:t>
                      </a:r>
                      <a:endParaRPr lang="en-US" sz="1000" dirty="0">
                        <a:effectLst/>
                        <a:latin typeface="Times New Roman"/>
                        <a:ea typeface="Times New Roman"/>
                      </a:endParaRPr>
                    </a:p>
                    <a:p>
                      <a:pPr marL="0" marR="0" algn="l">
                        <a:spcBef>
                          <a:spcPts val="0"/>
                        </a:spcBef>
                        <a:spcAft>
                          <a:spcPts val="0"/>
                        </a:spcAft>
                      </a:pPr>
                      <a:r>
                        <a:rPr lang="en-US" sz="1000" dirty="0">
                          <a:effectLst/>
                          <a:latin typeface="Arial Narrow"/>
                          <a:ea typeface="Times New Roman"/>
                        </a:rPr>
                        <a:t> </a:t>
                      </a:r>
                      <a:endParaRPr lang="en-US" sz="1000" dirty="0">
                        <a:effectLst/>
                        <a:latin typeface="Times New Roman"/>
                        <a:ea typeface="Times New Roman"/>
                      </a:endParaRPr>
                    </a:p>
                    <a:p>
                      <a:pPr marL="0" marR="0" lvl="0" indent="0" algn="l">
                        <a:spcBef>
                          <a:spcPts val="0"/>
                        </a:spcBef>
                        <a:spcAft>
                          <a:spcPts val="0"/>
                        </a:spcAft>
                        <a:buFontTx/>
                        <a:buNone/>
                        <a:tabLst>
                          <a:tab pos="160020" algn="l"/>
                        </a:tabLst>
                      </a:pPr>
                      <a:r>
                        <a:rPr lang="en-US" sz="1100" b="1" dirty="0">
                          <a:effectLst/>
                          <a:latin typeface="Arial Narrow"/>
                          <a:ea typeface="Times New Roman"/>
                        </a:rPr>
                        <a:t>Direct Vocabulary Instruction</a:t>
                      </a:r>
                      <a:endParaRPr lang="en-US" sz="11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Thinking </a:t>
                      </a:r>
                      <a:r>
                        <a:rPr lang="en-US" sz="1000" i="1" dirty="0" smtClean="0">
                          <a:effectLst/>
                          <a:latin typeface="Arial Narrow"/>
                          <a:ea typeface="Times New Roman"/>
                        </a:rPr>
                        <a:t>Maps</a:t>
                      </a:r>
                      <a:endParaRPr lang="en-US" sz="1000" dirty="0">
                        <a:effectLst/>
                        <a:latin typeface="Times New Roman"/>
                        <a:ea typeface="Times New Roman"/>
                      </a:endParaRPr>
                    </a:p>
                    <a:p>
                      <a:pPr marL="177800" marR="0" lvl="0" indent="-177800" algn="l">
                        <a:spcBef>
                          <a:spcPts val="0"/>
                        </a:spcBef>
                        <a:spcAft>
                          <a:spcPts val="0"/>
                        </a:spcAft>
                        <a:buFont typeface="Wingdings" pitchFamily="2" charset="2"/>
                        <a:buChar char="q"/>
                        <a:tabLst>
                          <a:tab pos="457200" algn="l"/>
                        </a:tabLst>
                      </a:pPr>
                      <a:r>
                        <a:rPr lang="en-US" sz="1000" i="1" dirty="0">
                          <a:effectLst/>
                          <a:latin typeface="Arial Narrow"/>
                          <a:ea typeface="Times New Roman"/>
                        </a:rPr>
                        <a:t>Six-Step Process from </a:t>
                      </a:r>
                      <a:r>
                        <a:rPr lang="en-US" sz="1000" b="1" i="1" dirty="0">
                          <a:effectLst/>
                          <a:latin typeface="Arial Narrow"/>
                          <a:ea typeface="Times New Roman"/>
                        </a:rPr>
                        <a:t>Building Academic Vocabulary</a:t>
                      </a:r>
                      <a:r>
                        <a:rPr lang="en-US" sz="1000" i="1" dirty="0">
                          <a:effectLst/>
                          <a:latin typeface="Arial Narrow"/>
                          <a:ea typeface="Times New Roman"/>
                        </a:rPr>
                        <a:t> </a:t>
                      </a:r>
                      <a:r>
                        <a:rPr lang="en-US" sz="1000" i="1" dirty="0" smtClean="0">
                          <a:effectLst/>
                          <a:latin typeface="Arial Narrow"/>
                          <a:ea typeface="Times New Roman"/>
                        </a:rPr>
                        <a:t>( </a:t>
                      </a:r>
                      <a:r>
                        <a:rPr lang="en-US" sz="1000" i="1" dirty="0">
                          <a:effectLst/>
                          <a:latin typeface="Arial Narrow"/>
                          <a:ea typeface="Times New Roman"/>
                        </a:rPr>
                        <a:t>Marzano </a:t>
                      </a:r>
                      <a:r>
                        <a:rPr lang="en-US" sz="1000" i="1" dirty="0" smtClean="0">
                          <a:effectLst/>
                          <a:latin typeface="Arial Narrow"/>
                          <a:ea typeface="Times New Roman"/>
                        </a:rPr>
                        <a:t>&amp;</a:t>
                      </a:r>
                      <a:r>
                        <a:rPr lang="en-US" sz="1000" i="1" baseline="0" dirty="0" smtClean="0">
                          <a:effectLst/>
                          <a:latin typeface="Arial Narrow"/>
                          <a:ea typeface="Times New Roman"/>
                        </a:rPr>
                        <a:t> </a:t>
                      </a:r>
                      <a:r>
                        <a:rPr lang="en-US" sz="1000" i="1" dirty="0" smtClean="0">
                          <a:effectLst/>
                          <a:latin typeface="Arial Narrow"/>
                          <a:ea typeface="Times New Roman"/>
                        </a:rPr>
                        <a:t>Pickering,</a:t>
                      </a:r>
                      <a:r>
                        <a:rPr lang="en-US" sz="1000" i="1" baseline="0" dirty="0" smtClean="0">
                          <a:effectLst/>
                          <a:latin typeface="Arial Narrow"/>
                          <a:ea typeface="Times New Roman"/>
                        </a:rPr>
                        <a:t> </a:t>
                      </a:r>
                      <a:r>
                        <a:rPr lang="en-US" sz="1000" i="1" dirty="0" smtClean="0">
                          <a:effectLst/>
                          <a:latin typeface="Arial Narrow"/>
                          <a:ea typeface="Times New Roman"/>
                        </a:rPr>
                        <a:t>2005</a:t>
                      </a:r>
                      <a:r>
                        <a:rPr lang="en-US" sz="1000" i="1" dirty="0">
                          <a:effectLst/>
                          <a:latin typeface="Arial Narrow"/>
                          <a:ea typeface="Times New Roman"/>
                        </a:rPr>
                        <a:t>)</a:t>
                      </a:r>
                      <a:endParaRPr lang="en-US" sz="1000" dirty="0">
                        <a:effectLst/>
                        <a:latin typeface="Times New Roman"/>
                        <a:ea typeface="Times New Roman"/>
                      </a:endParaRPr>
                    </a:p>
                    <a:p>
                      <a:pPr marL="0" marR="0" algn="l">
                        <a:spcBef>
                          <a:spcPts val="0"/>
                        </a:spcBef>
                        <a:spcAft>
                          <a:spcPts val="0"/>
                        </a:spcAft>
                      </a:pPr>
                      <a:r>
                        <a:rPr lang="en-US" sz="1100" dirty="0">
                          <a:effectLst/>
                          <a:latin typeface="Arial Narrow"/>
                          <a:ea typeface="Times New Roman"/>
                        </a:rPr>
                        <a:t> </a:t>
                      </a:r>
                      <a:endParaRPr lang="en-US" sz="1100" dirty="0">
                        <a:effectLst/>
                        <a:latin typeface="Times New Roman"/>
                        <a:ea typeface="Times New Roman"/>
                      </a:endParaRPr>
                    </a:p>
                  </a:txBody>
                  <a:tcPr marL="37528" marR="375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5308" name="AutoShape 4"/>
          <p:cNvSpPr>
            <a:spLocks/>
          </p:cNvSpPr>
          <p:nvPr/>
        </p:nvSpPr>
        <p:spPr bwMode="auto">
          <a:xfrm>
            <a:off x="6316663" y="1831975"/>
            <a:ext cx="381000" cy="1200150"/>
          </a:xfrm>
          <a:prstGeom prst="rightBrace">
            <a:avLst>
              <a:gd name="adj1" fmla="val 37494"/>
              <a:gd name="adj2" fmla="val 50000"/>
            </a:avLst>
          </a:prstGeom>
          <a:noFill/>
          <a:ln w="9525">
            <a:solidFill>
              <a:srgbClr val="000000"/>
            </a:solidFill>
            <a:round/>
            <a:headEnd/>
            <a:tailEnd/>
          </a:ln>
        </p:spPr>
        <p:txBody>
          <a:bodyPr/>
          <a:lstStyle/>
          <a:p>
            <a:endParaRPr lang="en-US">
              <a:solidFill>
                <a:srgbClr val="000000"/>
              </a:solidFill>
            </a:endParaRPr>
          </a:p>
        </p:txBody>
      </p:sp>
      <p:sp>
        <p:nvSpPr>
          <p:cNvPr id="55309" name="TextBox 9"/>
          <p:cNvSpPr txBox="1">
            <a:spLocks noChangeArrowheads="1"/>
          </p:cNvSpPr>
          <p:nvPr/>
        </p:nvSpPr>
        <p:spPr bwMode="auto">
          <a:xfrm>
            <a:off x="6900863" y="2154238"/>
            <a:ext cx="1905000" cy="554037"/>
          </a:xfrm>
          <a:prstGeom prst="rect">
            <a:avLst/>
          </a:prstGeom>
          <a:noFill/>
          <a:ln w="9525">
            <a:noFill/>
            <a:miter lim="800000"/>
            <a:headEnd/>
            <a:tailEnd/>
          </a:ln>
        </p:spPr>
        <p:txBody>
          <a:bodyPr>
            <a:spAutoFit/>
          </a:bodyPr>
          <a:lstStyle/>
          <a:p>
            <a:pPr algn="ctr"/>
            <a:r>
              <a:rPr lang="en-US" sz="1000" i="1">
                <a:solidFill>
                  <a:srgbClr val="000000"/>
                </a:solidFill>
                <a:latin typeface="Arial Narrow" pitchFamily="34" charset="0"/>
                <a:cs typeface="Times New Roman" pitchFamily="18" charset="0"/>
              </a:rPr>
              <a:t>Explore additional Kagan’s Cooperative Learning Structures at</a:t>
            </a:r>
            <a:endParaRPr lang="en-US" sz="1000">
              <a:solidFill>
                <a:srgbClr val="000000"/>
              </a:solidFill>
              <a:latin typeface="Times New Roman" pitchFamily="18" charset="0"/>
              <a:cs typeface="Times New Roman" pitchFamily="18" charset="0"/>
            </a:endParaRPr>
          </a:p>
          <a:p>
            <a:pPr algn="ctr"/>
            <a:r>
              <a:rPr lang="en-US" sz="1000" i="1">
                <a:solidFill>
                  <a:srgbClr val="000000"/>
                </a:solidFill>
                <a:latin typeface="Arial Narrow" pitchFamily="34" charset="0"/>
                <a:cs typeface="Times New Roman" pitchFamily="18" charset="0"/>
              </a:rPr>
              <a:t>www.kaganonline.com</a:t>
            </a:r>
            <a:endParaRPr lang="en-US" sz="1000">
              <a:solidFill>
                <a:srgbClr val="000000"/>
              </a:solidFill>
              <a:latin typeface="Times New Roman" pitchFamily="18" charset="0"/>
              <a:cs typeface="Times New Roman" pitchFamily="18" charset="0"/>
            </a:endParaRPr>
          </a:p>
        </p:txBody>
      </p:sp>
      <p:sp>
        <p:nvSpPr>
          <p:cNvPr id="55310" name="Text Box 5"/>
          <p:cNvSpPr txBox="1">
            <a:spLocks noChangeArrowheads="1"/>
          </p:cNvSpPr>
          <p:nvPr/>
        </p:nvSpPr>
        <p:spPr bwMode="auto">
          <a:xfrm>
            <a:off x="0" y="6610350"/>
            <a:ext cx="9144000" cy="228600"/>
          </a:xfrm>
          <a:prstGeom prst="rect">
            <a:avLst/>
          </a:prstGeom>
          <a:noFill/>
          <a:ln w="9525">
            <a:noFill/>
            <a:miter lim="800000"/>
            <a:headEnd/>
            <a:tailEnd/>
          </a:ln>
        </p:spPr>
        <p:txBody>
          <a:bodyPr/>
          <a:lstStyle/>
          <a:p>
            <a:pPr algn="ctr"/>
            <a:r>
              <a:rPr lang="en-US" sz="1000">
                <a:solidFill>
                  <a:srgbClr val="000000"/>
                </a:solidFill>
                <a:latin typeface="Arial Narrow" pitchFamily="34" charset="0"/>
              </a:rPr>
              <a:t>(*Research-based Strategies from </a:t>
            </a:r>
            <a:r>
              <a:rPr lang="en-US" sz="1000" b="1" i="1">
                <a:solidFill>
                  <a:srgbClr val="000000"/>
                </a:solidFill>
                <a:latin typeface="Arial Narrow" pitchFamily="34" charset="0"/>
              </a:rPr>
              <a:t>Classroom Instruction That Works</a:t>
            </a:r>
            <a:r>
              <a:rPr lang="en-US" sz="1000">
                <a:solidFill>
                  <a:srgbClr val="000000"/>
                </a:solidFill>
                <a:latin typeface="Arial Narrow" pitchFamily="34" charset="0"/>
              </a:rPr>
              <a:t> by R. Marzano, D. Pickering, &amp; J. Pollock, 2001)</a:t>
            </a:r>
            <a:endParaRPr lang="en-US">
              <a:solidFill>
                <a:srgbClr val="000000"/>
              </a:solidFill>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1925" y="131763"/>
          <a:ext cx="8829199" cy="5852160"/>
        </p:xfrm>
        <a:graphic>
          <a:graphicData uri="http://schemas.openxmlformats.org/drawingml/2006/table">
            <a:tbl>
              <a:tblPr firstRow="1" bandRow="1">
                <a:tableStyleId>{5C22544A-7EE6-4342-B048-85BDC9FD1C3A}</a:tableStyleId>
              </a:tblPr>
              <a:tblGrid>
                <a:gridCol w="8829199"/>
              </a:tblGrid>
              <a:tr h="498386">
                <a:tc>
                  <a:txBody>
                    <a:bodyPr/>
                    <a:lstStyle/>
                    <a:p>
                      <a:pPr algn="l"/>
                      <a:r>
                        <a:rPr lang="en-US" sz="1400" b="1" dirty="0" smtClean="0">
                          <a:solidFill>
                            <a:schemeClr val="tx1"/>
                          </a:solidFill>
                          <a:latin typeface="Arial Narrow" pitchFamily="34" charset="0"/>
                        </a:rPr>
                        <a:t>Step 7: </a:t>
                      </a:r>
                      <a:r>
                        <a:rPr lang="en-US" sz="1400" b="1" baseline="0" dirty="0" smtClean="0">
                          <a:solidFill>
                            <a:schemeClr val="tx1"/>
                          </a:solidFill>
                          <a:latin typeface="Arial Narrow" pitchFamily="34" charset="0"/>
                        </a:rPr>
                        <a:t> </a:t>
                      </a:r>
                      <a:r>
                        <a:rPr lang="en-US" sz="1400" b="1" dirty="0" smtClean="0">
                          <a:solidFill>
                            <a:schemeClr val="tx1"/>
                          </a:solidFill>
                          <a:latin typeface="Arial Narrow" pitchFamily="34" charset="0"/>
                        </a:rPr>
                        <a:t>Revisit</a:t>
                      </a:r>
                      <a:r>
                        <a:rPr lang="en-US" sz="1400" b="1" baseline="0" dirty="0" smtClean="0">
                          <a:solidFill>
                            <a:schemeClr val="tx1"/>
                          </a:solidFill>
                          <a:latin typeface="Arial Narrow" pitchFamily="34" charset="0"/>
                        </a:rPr>
                        <a:t> the Planning Calendar to determine the number of days truly available for this six weeks.  Then consult the VAD and current assessment data to make decisions about compacting or expanding instruction as necessary.</a:t>
                      </a:r>
                      <a:endParaRPr lang="en-US" sz="1400" b="0" dirty="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2565104">
                <a:tc>
                  <a:txBody>
                    <a:bodyPr/>
                    <a:lstStyle/>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p>
                      <a:pPr algn="ctr"/>
                      <a:endParaRPr lang="en-US" sz="1200" b="0" i="0" dirty="0" smtClean="0">
                        <a:solidFill>
                          <a:schemeClr val="tx1"/>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605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Arial Narrow" pitchFamily="34" charset="0"/>
                        </a:rPr>
                        <a:t>After examining the VAD and Exemplar Lessons (if</a:t>
                      </a:r>
                      <a:r>
                        <a:rPr lang="en-US" sz="1400" b="1" baseline="0" dirty="0" smtClean="0">
                          <a:latin typeface="Arial Narrow" pitchFamily="34" charset="0"/>
                        </a:rPr>
                        <a:t> </a:t>
                      </a:r>
                      <a:r>
                        <a:rPr lang="en-US" sz="1400" b="1" dirty="0" smtClean="0">
                          <a:latin typeface="Arial Narrow" pitchFamily="34" charset="0"/>
                        </a:rPr>
                        <a:t>available), what can you do during the </a:t>
                      </a:r>
                      <a:r>
                        <a:rPr lang="en-US" sz="1400" b="1" baseline="0" dirty="0" smtClean="0">
                          <a:latin typeface="Arial Narrow" pitchFamily="34" charset="0"/>
                        </a:rPr>
                        <a:t>unit to make this number of instructional days work? </a:t>
                      </a:r>
                      <a:endParaRPr lang="en-US" sz="1200" b="0" baseline="0" dirty="0" smtClean="0">
                        <a:latin typeface="Arial Narrow"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latin typeface="Arial Narrow" pitchFamily="34"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000" b="1" i="1" baseline="0" dirty="0" smtClean="0">
                          <a:solidFill>
                            <a:srgbClr val="132139"/>
                          </a:solidFill>
                          <a:latin typeface="Arial Narrow" pitchFamily="34" charset="0"/>
                        </a:rPr>
                        <a:t> </a:t>
                      </a:r>
                      <a:r>
                        <a:rPr lang="en-US" sz="1000" b="1" i="0" baseline="0" dirty="0" smtClean="0">
                          <a:solidFill>
                            <a:schemeClr val="tx1"/>
                          </a:solidFill>
                          <a:latin typeface="Arial Narrow" pitchFamily="34" charset="0"/>
                        </a:rPr>
                        <a:t>Based upon appropriate benchmark data, pre-tests, Performance Indicator  results, and other evidence of student understanding, answer the following questions: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000" b="1" i="0" baseline="0" dirty="0" smtClean="0">
                        <a:solidFill>
                          <a:schemeClr val="tx1"/>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1" baseline="0" dirty="0" smtClean="0">
                          <a:solidFill>
                            <a:schemeClr val="tx1"/>
                          </a:solidFill>
                          <a:latin typeface="Arial Narrow" pitchFamily="34" charset="0"/>
                        </a:rPr>
                        <a:t>Based on consistent evidence, which Student Expectations have been revealed as thoroughly understood  in regard to current  grade level content and cognitive rigor? Is this understanding significant enough to allow you to compact instruction in these areas?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000" b="0" i="1" baseline="0" dirty="0" smtClean="0">
                        <a:solidFill>
                          <a:schemeClr val="tx1"/>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000" b="0" i="1" baseline="0" dirty="0" smtClean="0">
                        <a:solidFill>
                          <a:schemeClr val="tx1"/>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0" i="1" baseline="0" dirty="0" smtClean="0">
                          <a:solidFill>
                            <a:schemeClr val="tx1"/>
                          </a:solidFill>
                          <a:latin typeface="Arial Narrow" pitchFamily="34" charset="0"/>
                        </a:rPr>
                        <a:t>Prior to and during the unit, which Student Expectations need the most attention? (Readiness and/or supporting standards? Standards that build to mastery in the next grade level? Standards in which students have had past difficulty?)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000" b="0" i="1" baseline="0" dirty="0" smtClean="0">
                        <a:solidFill>
                          <a:schemeClr val="tx1"/>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000" b="0" i="1" baseline="0" dirty="0" smtClean="0">
                        <a:solidFill>
                          <a:schemeClr val="tx1"/>
                        </a:solidFill>
                        <a:latin typeface="Arial Narrow" pitchFamily="34"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000" b="0" i="1" baseline="0" dirty="0" smtClean="0">
                        <a:solidFill>
                          <a:srgbClr val="FF0000"/>
                        </a:solidFill>
                        <a:latin typeface="Arial Narrow" pitchFamily="34"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000" b="0" i="1" baseline="0" dirty="0" smtClean="0">
                        <a:solidFill>
                          <a:srgbClr val="132139"/>
                        </a:solidFill>
                        <a:latin typeface="Arial Narrow"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000" b="0" i="1" baseline="0" dirty="0" smtClean="0">
                        <a:solidFill>
                          <a:srgbClr val="132139"/>
                        </a:solidFill>
                        <a:latin typeface="Arial Narrow"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6332" name="Rectangle 5"/>
          <p:cNvSpPr>
            <a:spLocks noChangeArrowheads="1"/>
          </p:cNvSpPr>
          <p:nvPr/>
        </p:nvSpPr>
        <p:spPr bwMode="auto">
          <a:xfrm>
            <a:off x="8610600" y="-381000"/>
            <a:ext cx="4572000" cy="461963"/>
          </a:xfrm>
          <a:prstGeom prst="rect">
            <a:avLst/>
          </a:prstGeom>
          <a:noFill/>
          <a:ln w="9525">
            <a:noFill/>
            <a:miter lim="800000"/>
            <a:headEnd/>
            <a:tailEnd/>
          </a:ln>
        </p:spPr>
        <p:txBody>
          <a:bodyPr>
            <a:spAutoFit/>
          </a:bodyPr>
          <a:lstStyle/>
          <a:p>
            <a:pPr lvl="1"/>
            <a:endParaRPr lang="en-US" sz="2400" b="1" i="1">
              <a:solidFill>
                <a:srgbClr val="800000"/>
              </a:solidFill>
              <a:latin typeface="Arial Narrow" pitchFamily="34" charset="0"/>
              <a:ea typeface="Calibri" pitchFamily="34" charset="0"/>
              <a:cs typeface="Calibri" pitchFamily="34" charset="0"/>
            </a:endParaRPr>
          </a:p>
        </p:txBody>
      </p:sp>
      <p:sp>
        <p:nvSpPr>
          <p:cNvPr id="9" name="TextBox 8"/>
          <p:cNvSpPr txBox="1"/>
          <p:nvPr/>
        </p:nvSpPr>
        <p:spPr>
          <a:xfrm>
            <a:off x="341313" y="1074738"/>
            <a:ext cx="2590800" cy="1385887"/>
          </a:xfrm>
          <a:prstGeom prst="rect">
            <a:avLst/>
          </a:prstGeom>
          <a:solidFill>
            <a:schemeClr val="bg1"/>
          </a:solidFill>
          <a:ln w="28575">
            <a:solidFill>
              <a:schemeClr val="tx1"/>
            </a:solidFill>
          </a:ln>
        </p:spPr>
        <p:txBody>
          <a:bodyPr>
            <a:spAutoFit/>
          </a:bodyPr>
          <a:lstStyle/>
          <a:p>
            <a:pPr fontAlgn="auto">
              <a:spcBef>
                <a:spcPts val="0"/>
              </a:spcBef>
              <a:spcAft>
                <a:spcPts val="0"/>
              </a:spcAft>
              <a:defRPr/>
            </a:pPr>
            <a:r>
              <a:rPr lang="en-US" sz="900" b="1" dirty="0">
                <a:solidFill>
                  <a:srgbClr val="000000"/>
                </a:solidFill>
                <a:latin typeface="+mn-lt"/>
                <a:cs typeface="+mn-cs"/>
              </a:rPr>
              <a:t>Be </a:t>
            </a:r>
            <a:r>
              <a:rPr lang="en-US" sz="1050" b="1" dirty="0">
                <a:solidFill>
                  <a:srgbClr val="000000"/>
                </a:solidFill>
                <a:latin typeface="+mn-lt"/>
                <a:cs typeface="+mn-cs"/>
              </a:rPr>
              <a:t>sure to include the following  as             NON-instructional days:</a:t>
            </a:r>
          </a:p>
          <a:p>
            <a:pPr marL="171450" indent="-171450" fontAlgn="auto">
              <a:spcBef>
                <a:spcPts val="0"/>
              </a:spcBef>
              <a:spcAft>
                <a:spcPts val="0"/>
              </a:spcAft>
              <a:buFont typeface="Arial" pitchFamily="34" charset="0"/>
              <a:buChar char="•"/>
              <a:defRPr/>
            </a:pPr>
            <a:r>
              <a:rPr lang="en-US" sz="1050" i="1" dirty="0">
                <a:solidFill>
                  <a:srgbClr val="000000"/>
                </a:solidFill>
                <a:latin typeface="+mn-lt"/>
                <a:cs typeface="+mn-cs"/>
              </a:rPr>
              <a:t>District or campus events</a:t>
            </a:r>
          </a:p>
          <a:p>
            <a:pPr marL="171450" indent="-171450" fontAlgn="auto">
              <a:spcBef>
                <a:spcPts val="0"/>
              </a:spcBef>
              <a:spcAft>
                <a:spcPts val="0"/>
              </a:spcAft>
              <a:buFont typeface="Arial" pitchFamily="34" charset="0"/>
              <a:buChar char="•"/>
              <a:defRPr/>
            </a:pPr>
            <a:r>
              <a:rPr lang="en-US" sz="1050" i="1" dirty="0">
                <a:solidFill>
                  <a:srgbClr val="000000"/>
                </a:solidFill>
                <a:latin typeface="+mn-lt"/>
                <a:cs typeface="+mn-cs"/>
              </a:rPr>
              <a:t>Early release days</a:t>
            </a:r>
          </a:p>
          <a:p>
            <a:pPr marL="171450" indent="-171450" fontAlgn="auto">
              <a:spcBef>
                <a:spcPts val="0"/>
              </a:spcBef>
              <a:spcAft>
                <a:spcPts val="0"/>
              </a:spcAft>
              <a:buFont typeface="Arial" pitchFamily="34" charset="0"/>
              <a:buChar char="•"/>
              <a:defRPr/>
            </a:pPr>
            <a:r>
              <a:rPr lang="en-US" sz="1050" i="1" dirty="0">
                <a:solidFill>
                  <a:srgbClr val="000000"/>
                </a:solidFill>
                <a:latin typeface="+mn-lt"/>
                <a:cs typeface="+mn-cs"/>
              </a:rPr>
              <a:t>Staff development days</a:t>
            </a:r>
          </a:p>
          <a:p>
            <a:pPr marL="171450" indent="-171450" fontAlgn="auto">
              <a:spcBef>
                <a:spcPts val="0"/>
              </a:spcBef>
              <a:spcAft>
                <a:spcPts val="0"/>
              </a:spcAft>
              <a:buFont typeface="Arial" pitchFamily="34" charset="0"/>
              <a:buChar char="•"/>
              <a:defRPr/>
            </a:pPr>
            <a:r>
              <a:rPr lang="en-US" sz="1050" i="1" dirty="0">
                <a:solidFill>
                  <a:srgbClr val="000000"/>
                </a:solidFill>
                <a:latin typeface="+mn-lt"/>
                <a:cs typeface="+mn-cs"/>
              </a:rPr>
              <a:t>Community events</a:t>
            </a:r>
          </a:p>
          <a:p>
            <a:pPr marL="171450" indent="-171450" fontAlgn="auto">
              <a:spcBef>
                <a:spcPts val="0"/>
              </a:spcBef>
              <a:spcAft>
                <a:spcPts val="0"/>
              </a:spcAft>
              <a:buFont typeface="Arial" pitchFamily="34" charset="0"/>
              <a:buChar char="•"/>
              <a:defRPr/>
            </a:pPr>
            <a:r>
              <a:rPr lang="en-US" sz="1050" i="1" dirty="0">
                <a:solidFill>
                  <a:srgbClr val="000000"/>
                </a:solidFill>
                <a:latin typeface="+mn-lt"/>
                <a:cs typeface="+mn-cs"/>
              </a:rPr>
              <a:t>Recurring events (pep rallies, picture</a:t>
            </a:r>
          </a:p>
          <a:p>
            <a:pPr fontAlgn="auto">
              <a:spcBef>
                <a:spcPts val="0"/>
              </a:spcBef>
              <a:spcAft>
                <a:spcPts val="0"/>
              </a:spcAft>
              <a:defRPr/>
            </a:pPr>
            <a:r>
              <a:rPr lang="en-US" sz="1050" i="1" dirty="0">
                <a:solidFill>
                  <a:srgbClr val="000000"/>
                </a:solidFill>
                <a:latin typeface="+mn-lt"/>
                <a:cs typeface="+mn-cs"/>
              </a:rPr>
              <a:t>     days, field trips, etc.)</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2185</Words>
  <Application>Microsoft Office PowerPoint</Application>
  <PresentationFormat>On-screen Show (4:3)</PresentationFormat>
  <Paragraphs>538</Paragraphs>
  <Slides>9</Slides>
  <Notes>9</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9</vt:i4>
      </vt:variant>
    </vt:vector>
  </HeadingPairs>
  <TitlesOfParts>
    <vt:vector size="18" baseType="lpstr">
      <vt:lpstr>Arial</vt:lpstr>
      <vt:lpstr>Calibri</vt:lpstr>
      <vt:lpstr>Arial Narrow</vt:lpstr>
      <vt:lpstr>Wingdings</vt:lpstr>
      <vt:lpstr>Times New Roman</vt:lpstr>
      <vt:lpstr>7_Custom Design</vt:lpstr>
      <vt:lpstr>4_Office Theme</vt:lpstr>
      <vt:lpstr>6_Office Theme</vt:lpstr>
      <vt:lpstr>1_Default Design</vt:lpstr>
      <vt:lpstr>Slide 1</vt:lpstr>
      <vt:lpstr>Slide 2</vt:lpstr>
      <vt:lpstr>Slide 3</vt:lpstr>
      <vt:lpstr>Slide 4</vt:lpstr>
      <vt:lpstr>Slide 5</vt:lpstr>
      <vt:lpstr>Slide 6</vt:lpstr>
      <vt:lpstr>Slide 7</vt:lpstr>
      <vt:lpstr>Slide 8</vt:lpstr>
      <vt:lpstr>Slide 9</vt:lpstr>
    </vt:vector>
  </TitlesOfParts>
  <Company>Region 9 Education Service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Instruction from the IFD:  Blank Templates</dc:title>
  <dc:creator>Shelby Waller</dc:creator>
  <cp:lastModifiedBy>jrstearns</cp:lastModifiedBy>
  <cp:revision>5</cp:revision>
  <dcterms:created xsi:type="dcterms:W3CDTF">2011-04-21T17:40:50Z</dcterms:created>
  <dcterms:modified xsi:type="dcterms:W3CDTF">2014-01-17T15:12:21Z</dcterms:modified>
</cp:coreProperties>
</file>